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sldIdLst>
    <p:sldId id="265" r:id="rId2"/>
    <p:sldId id="256" r:id="rId3"/>
    <p:sldId id="257"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86D4449-1AE5-41E1-8F66-AB6F48CDF6C0}" type="datetimeFigureOut">
              <a:rPr lang="en-IN" smtClean="0"/>
              <a:t>08-10-2023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189715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6D4449-1AE5-41E1-8F66-AB6F48CDF6C0}" type="datetimeFigureOut">
              <a:rPr lang="en-IN" smtClean="0"/>
              <a:t>08-10-2023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40320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86D4449-1AE5-41E1-8F66-AB6F48CDF6C0}" type="datetimeFigureOut">
              <a:rPr lang="en-IN" smtClean="0"/>
              <a:t>08-10-2023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3210454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86D4449-1AE5-41E1-8F66-AB6F48CDF6C0}" type="datetimeFigureOut">
              <a:rPr lang="en-IN" smtClean="0"/>
              <a:t>08-10-2023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B66B30B7-4015-47CF-9D7B-F755179DE8A1}"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5058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86D4449-1AE5-41E1-8F66-AB6F48CDF6C0}" type="datetimeFigureOut">
              <a:rPr lang="en-IN" smtClean="0"/>
              <a:t>08-10-2023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764752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6D4449-1AE5-41E1-8F66-AB6F48CDF6C0}" type="datetimeFigureOut">
              <a:rPr lang="en-IN" smtClean="0"/>
              <a:t>08-10-2023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3972559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6D4449-1AE5-41E1-8F66-AB6F48CDF6C0}" type="datetimeFigureOut">
              <a:rPr lang="en-IN" smtClean="0"/>
              <a:t>08-10-2023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3626589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6D4449-1AE5-41E1-8F66-AB6F48CDF6C0}" type="datetimeFigureOut">
              <a:rPr lang="en-IN" smtClean="0"/>
              <a:t>08-10-2023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3144622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86D4449-1AE5-41E1-8F66-AB6F48CDF6C0}" type="datetimeFigureOut">
              <a:rPr lang="en-IN" smtClean="0"/>
              <a:t>08-10-2023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388342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6D4449-1AE5-41E1-8F66-AB6F48CDF6C0}" type="datetimeFigureOut">
              <a:rPr lang="en-IN" smtClean="0"/>
              <a:t>08-10-2023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56557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86D4449-1AE5-41E1-8F66-AB6F48CDF6C0}" type="datetimeFigureOut">
              <a:rPr lang="en-IN" smtClean="0"/>
              <a:t>08-10-2023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187231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6D4449-1AE5-41E1-8F66-AB6F48CDF6C0}" type="datetimeFigureOut">
              <a:rPr lang="en-IN" smtClean="0"/>
              <a:t>08-10-2023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110976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6D4449-1AE5-41E1-8F66-AB6F48CDF6C0}" type="datetimeFigureOut">
              <a:rPr lang="en-IN" smtClean="0"/>
              <a:t>08-10-2023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257284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6D4449-1AE5-41E1-8F66-AB6F48CDF6C0}" type="datetimeFigureOut">
              <a:rPr lang="en-IN" smtClean="0"/>
              <a:t>08-10-2023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23775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6D4449-1AE5-41E1-8F66-AB6F48CDF6C0}" type="datetimeFigureOut">
              <a:rPr lang="en-IN" smtClean="0"/>
              <a:t>08-10-2023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753693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6D4449-1AE5-41E1-8F66-AB6F48CDF6C0}" type="datetimeFigureOut">
              <a:rPr lang="en-IN" smtClean="0"/>
              <a:t>08-10-2023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90793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6D4449-1AE5-41E1-8F66-AB6F48CDF6C0}" type="datetimeFigureOut">
              <a:rPr lang="en-IN" smtClean="0"/>
              <a:t>08-10-2023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6B30B7-4015-47CF-9D7B-F755179DE8A1}" type="slidenum">
              <a:rPr lang="en-IN" smtClean="0"/>
              <a:t>‹#›</a:t>
            </a:fld>
            <a:endParaRPr lang="en-IN"/>
          </a:p>
        </p:txBody>
      </p:sp>
    </p:spTree>
    <p:extLst>
      <p:ext uri="{BB962C8B-B14F-4D97-AF65-F5344CB8AC3E}">
        <p14:creationId xmlns:p14="http://schemas.microsoft.com/office/powerpoint/2010/main" val="18665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86D4449-1AE5-41E1-8F66-AB6F48CDF6C0}" type="datetimeFigureOut">
              <a:rPr lang="en-IN" smtClean="0"/>
              <a:t>08-10-2023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6B30B7-4015-47CF-9D7B-F755179DE8A1}" type="slidenum">
              <a:rPr lang="en-IN" smtClean="0"/>
              <a:t>‹#›</a:t>
            </a:fld>
            <a:endParaRPr lang="en-IN"/>
          </a:p>
        </p:txBody>
      </p:sp>
    </p:spTree>
    <p:extLst>
      <p:ext uri="{BB962C8B-B14F-4D97-AF65-F5344CB8AC3E}">
        <p14:creationId xmlns:p14="http://schemas.microsoft.com/office/powerpoint/2010/main" val="2991831014"/>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CF07-0327-A093-DD2B-63BB1E6254D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EE770E9-53CD-8B51-AF92-D7694735D15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367471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5E6A-32FD-FD0D-DB6D-C4AD5BA916E7}"/>
              </a:ext>
            </a:extLst>
          </p:cNvPr>
          <p:cNvSpPr>
            <a:spLocks noGrp="1"/>
          </p:cNvSpPr>
          <p:nvPr>
            <p:ph type="title"/>
          </p:nvPr>
        </p:nvSpPr>
        <p:spPr>
          <a:xfrm>
            <a:off x="3718560" y="1008213"/>
            <a:ext cx="4414520" cy="556427"/>
          </a:xfrm>
        </p:spPr>
        <p:txBody>
          <a:bodyPr>
            <a:noAutofit/>
          </a:bodyPr>
          <a:lstStyle/>
          <a:p>
            <a:r>
              <a:rPr lang="en-IN" sz="3600" dirty="0">
                <a:solidFill>
                  <a:srgbClr val="C00000"/>
                </a:solidFill>
                <a:effectLst/>
                <a:latin typeface="Algerian" panose="04020705040A02060702" pitchFamily="82" charset="0"/>
                <a:ea typeface="Times New Roman" panose="02020603050405020304" pitchFamily="18" charset="0"/>
                <a:cs typeface="Times New Roman" panose="02020603050405020304" pitchFamily="18" charset="0"/>
              </a:rPr>
              <a:t>FEASIBILITY </a:t>
            </a:r>
            <a:r>
              <a:rPr lang="en-IN" sz="3600" dirty="0" err="1">
                <a:solidFill>
                  <a:srgbClr val="C00000"/>
                </a:solidFill>
                <a:effectLst/>
                <a:latin typeface="Algerian" panose="04020705040A02060702" pitchFamily="82" charset="0"/>
                <a:ea typeface="Times New Roman" panose="02020603050405020304" pitchFamily="18" charset="0"/>
                <a:cs typeface="Times New Roman" panose="02020603050405020304" pitchFamily="18" charset="0"/>
              </a:rPr>
              <a:t>STUDy</a:t>
            </a:r>
            <a:endParaRPr lang="en-IN" sz="3600" dirty="0">
              <a:solidFill>
                <a:srgbClr val="C00000"/>
              </a:solidFill>
              <a:latin typeface="Algerian" panose="04020705040A02060702" pitchFamily="82" charset="0"/>
            </a:endParaRPr>
          </a:p>
        </p:txBody>
      </p:sp>
      <p:sp>
        <p:nvSpPr>
          <p:cNvPr id="3" name="TextBox 2">
            <a:extLst>
              <a:ext uri="{FF2B5EF4-FFF2-40B4-BE49-F238E27FC236}">
                <a16:creationId xmlns:a16="http://schemas.microsoft.com/office/drawing/2014/main" id="{84A3C0F1-8098-5429-847D-F789E45BA801}"/>
              </a:ext>
            </a:extLst>
          </p:cNvPr>
          <p:cNvSpPr txBox="1"/>
          <p:nvPr/>
        </p:nvSpPr>
        <p:spPr>
          <a:xfrm>
            <a:off x="439420" y="1564640"/>
            <a:ext cx="11295380" cy="4734629"/>
          </a:xfrm>
          <a:prstGeom prst="rect">
            <a:avLst/>
          </a:prstGeom>
          <a:noFill/>
        </p:spPr>
        <p:txBody>
          <a:bodyPr wrap="square" rtlCol="0">
            <a:spAutoFit/>
          </a:bodyPr>
          <a:lstStyle/>
          <a:p>
            <a:pPr algn="just">
              <a:lnSpc>
                <a:spcPct val="150000"/>
              </a:lnSpc>
              <a:spcAft>
                <a:spcPts val="1000"/>
              </a:spcAft>
            </a:pPr>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The next step in analysis is to verify the feasibility of the proposed system. “All projects are feasible given unlimited resources and infinite time“. But in reality both resources and time are scarce. Project should confirm to time bounce and should be optimal in   there consumption of resources. These places a constant are approval  of any project. </a:t>
            </a:r>
          </a:p>
          <a:p>
            <a:pPr algn="just">
              <a:lnSpc>
                <a:spcPct val="150000"/>
              </a:lnSpc>
              <a:spcAft>
                <a:spcPts val="1000"/>
              </a:spcAft>
            </a:pPr>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Feasibility has applied to </a:t>
            </a:r>
            <a:r>
              <a:rPr lang="en-IN" sz="20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OnlineCarParkingReservationSystem</a:t>
            </a:r>
            <a:r>
              <a:rPr lang="en-IN" sz="20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pertains to the following areas:</a:t>
            </a:r>
          </a:p>
          <a:p>
            <a:pPr marL="342900" lvl="0" indent="-342900" algn="just">
              <a:lnSpc>
                <a:spcPct val="150000"/>
              </a:lnSpc>
              <a:spcAft>
                <a:spcPts val="1000"/>
              </a:spcAft>
              <a:buFont typeface="+mj-lt"/>
              <a:buAutoNum type="arabicPeriod"/>
              <a:tabLst>
                <a:tab pos="457200" algn="l"/>
              </a:tabLst>
            </a:pPr>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Technical feasibility</a:t>
            </a:r>
          </a:p>
          <a:p>
            <a:pPr marL="342900" lvl="0" indent="-342900" algn="just">
              <a:lnSpc>
                <a:spcPct val="150000"/>
              </a:lnSpc>
              <a:spcAft>
                <a:spcPts val="1000"/>
              </a:spcAft>
              <a:buFont typeface="+mj-lt"/>
              <a:buAutoNum type="arabicPeriod"/>
              <a:tabLst>
                <a:tab pos="457200" algn="l"/>
              </a:tabLst>
            </a:pPr>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Operational feasibility</a:t>
            </a:r>
          </a:p>
          <a:p>
            <a:pPr marL="342900" lvl="0" indent="-342900" algn="just">
              <a:lnSpc>
                <a:spcPct val="150000"/>
              </a:lnSpc>
              <a:spcAft>
                <a:spcPts val="1000"/>
              </a:spcAft>
              <a:buFont typeface="+mj-lt"/>
              <a:buAutoNum type="arabicPeriod"/>
              <a:tabLst>
                <a:tab pos="457200" algn="l"/>
              </a:tabLst>
            </a:pPr>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Economical </a:t>
            </a:r>
            <a:r>
              <a:rPr lang="en-IN" sz="2000"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feasibilty</a:t>
            </a:r>
            <a:endPar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2043435-B09E-BFD5-3F27-979E67D4B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1" y="4055638"/>
            <a:ext cx="4947919" cy="2475444"/>
          </a:xfrm>
          <a:prstGeom prst="rect">
            <a:avLst/>
          </a:prstGeom>
        </p:spPr>
      </p:pic>
    </p:spTree>
    <p:extLst>
      <p:ext uri="{BB962C8B-B14F-4D97-AF65-F5344CB8AC3E}">
        <p14:creationId xmlns:p14="http://schemas.microsoft.com/office/powerpoint/2010/main" val="180075049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AAB5-62AE-A2CF-0562-4340C617B328}"/>
              </a:ext>
            </a:extLst>
          </p:cNvPr>
          <p:cNvSpPr>
            <a:spLocks noGrp="1"/>
          </p:cNvSpPr>
          <p:nvPr>
            <p:ph type="title"/>
          </p:nvPr>
        </p:nvSpPr>
        <p:spPr>
          <a:xfrm>
            <a:off x="374469" y="1591687"/>
            <a:ext cx="4702628" cy="489661"/>
          </a:xfrm>
        </p:spPr>
        <p:txBody>
          <a:bodyPr>
            <a:normAutofit/>
          </a:bodyPr>
          <a:lstStyle/>
          <a:p>
            <a:r>
              <a:rPr lang="en-IN" sz="24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1. TECHNICAL FEASIBILITY:</a:t>
            </a:r>
            <a:endParaRPr lang="en-IN" sz="2400" dirty="0">
              <a:solidFill>
                <a:srgbClr val="00B050"/>
              </a:solidFill>
              <a:latin typeface="Viner Hand ITC" panose="03070502030502020203" pitchFamily="66" charset="0"/>
            </a:endParaRPr>
          </a:p>
        </p:txBody>
      </p:sp>
      <p:sp>
        <p:nvSpPr>
          <p:cNvPr id="3" name="TextBox 2">
            <a:extLst>
              <a:ext uri="{FF2B5EF4-FFF2-40B4-BE49-F238E27FC236}">
                <a16:creationId xmlns:a16="http://schemas.microsoft.com/office/drawing/2014/main" id="{B5555925-20E7-3998-55BC-36667C23C60D}"/>
              </a:ext>
            </a:extLst>
          </p:cNvPr>
          <p:cNvSpPr txBox="1"/>
          <p:nvPr/>
        </p:nvSpPr>
        <p:spPr>
          <a:xfrm>
            <a:off x="522514" y="2185851"/>
            <a:ext cx="10946675" cy="2703304"/>
          </a:xfrm>
          <a:prstGeom prst="rect">
            <a:avLst/>
          </a:prstGeom>
          <a:noFill/>
        </p:spPr>
        <p:txBody>
          <a:bodyPr wrap="square" rtlCol="0">
            <a:spAutoFit/>
          </a:bodyPr>
          <a:lstStyle/>
          <a:p>
            <a:pPr marL="285750" indent="-285750" algn="just">
              <a:lnSpc>
                <a:spcPct val="150000"/>
              </a:lnSpc>
              <a:spcAft>
                <a:spcPts val="1000"/>
              </a:spcAft>
              <a:buFont typeface="Wingdings" panose="05000000000000000000" pitchFamily="2" charset="2"/>
              <a:buChar char="Ø"/>
            </a:pP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To determine whether the proposed system is technically feasible, we should take into consideration the technical issues involved behind the system.</a:t>
            </a:r>
          </a:p>
          <a:p>
            <a:pPr marL="285750" indent="-285750" algn="just">
              <a:lnSpc>
                <a:spcPct val="150000"/>
              </a:lnSpc>
              <a:spcAft>
                <a:spcPts val="1000"/>
              </a:spcAft>
              <a:buFont typeface="Wingdings" panose="05000000000000000000" pitchFamily="2" charset="2"/>
              <a:buChar char="Ø"/>
            </a:pPr>
            <a:r>
              <a:rPr lang="en-IN" sz="1800" b="1"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OnlineCarParkingReservationSystem</a:t>
            </a: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uses the web technologies, which is rampantly employed these days worldwide. The world without the web is incomprehensible today. That goes to proposed    system is technically feasible.</a:t>
            </a:r>
          </a:p>
          <a:p>
            <a:pPr marL="285750" indent="-285750" algn="just">
              <a:buFont typeface="Wingdings" panose="05000000000000000000" pitchFamily="2" charset="2"/>
              <a:buChar char="Ø"/>
            </a:pPr>
            <a:endParaRPr lang="en-IN" dirty="0">
              <a:solidFill>
                <a:srgbClr val="002060"/>
              </a:solidFill>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6472F8AF-CDE6-8CBC-36F8-2D02995BF17A}"/>
              </a:ext>
            </a:extLst>
          </p:cNvPr>
          <p:cNvSpPr/>
          <p:nvPr/>
        </p:nvSpPr>
        <p:spPr>
          <a:xfrm>
            <a:off x="2194560" y="4124960"/>
            <a:ext cx="3627120" cy="2621280"/>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D2416E09-C8DA-CBD2-0E67-014A22E67C5F}"/>
              </a:ext>
            </a:extLst>
          </p:cNvPr>
          <p:cNvSpPr/>
          <p:nvPr/>
        </p:nvSpPr>
        <p:spPr>
          <a:xfrm>
            <a:off x="6096000" y="4124960"/>
            <a:ext cx="3464560" cy="2621280"/>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44063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26FC-A748-408B-DBCD-E160E149E485}"/>
              </a:ext>
            </a:extLst>
          </p:cNvPr>
          <p:cNvSpPr>
            <a:spLocks noGrp="1"/>
          </p:cNvSpPr>
          <p:nvPr>
            <p:ph type="title"/>
          </p:nvPr>
        </p:nvSpPr>
        <p:spPr>
          <a:xfrm>
            <a:off x="568960" y="1668681"/>
            <a:ext cx="5786120" cy="670560"/>
          </a:xfrm>
        </p:spPr>
        <p:txBody>
          <a:bodyPr>
            <a:normAutofit/>
          </a:bodyPr>
          <a:lstStyle/>
          <a:p>
            <a:r>
              <a:rPr lang="en-IN" sz="28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2. OPERATIONAL FEASIBILITY:</a:t>
            </a:r>
            <a:endParaRPr lang="en-IN" sz="2800" dirty="0">
              <a:solidFill>
                <a:srgbClr val="00B050"/>
              </a:solidFill>
              <a:latin typeface="Viner Hand ITC" panose="03070502030502020203" pitchFamily="66" charset="0"/>
            </a:endParaRPr>
          </a:p>
        </p:txBody>
      </p:sp>
      <p:sp>
        <p:nvSpPr>
          <p:cNvPr id="3" name="TextBox 2">
            <a:extLst>
              <a:ext uri="{FF2B5EF4-FFF2-40B4-BE49-F238E27FC236}">
                <a16:creationId xmlns:a16="http://schemas.microsoft.com/office/drawing/2014/main" id="{566CFB3B-2E24-902E-F435-796ABAB33757}"/>
              </a:ext>
            </a:extLst>
          </p:cNvPr>
          <p:cNvSpPr txBox="1"/>
          <p:nvPr/>
        </p:nvSpPr>
        <p:spPr>
          <a:xfrm>
            <a:off x="868680" y="2715161"/>
            <a:ext cx="4373880" cy="3170099"/>
          </a:xfrm>
          <a:prstGeom prst="rect">
            <a:avLst/>
          </a:prstGeom>
          <a:noFill/>
        </p:spPr>
        <p:txBody>
          <a:bodyPr wrap="square" rtlCol="0">
            <a:spAutoFit/>
          </a:bodyPr>
          <a:lstStyle/>
          <a:p>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To determine the operational feasibility of the system we should take into consideration the awareness level of the users. This system is operational feasible since the users are familiar with the technologies and hence there is no need to gear up the personnel to use system. Also the system is very friendly and to use.</a:t>
            </a:r>
          </a:p>
          <a:p>
            <a:endParaRPr lang="en-IN" sz="2000"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95C0D1-436E-1D84-5362-33AE33919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62270"/>
            <a:ext cx="5580640" cy="3129809"/>
          </a:xfrm>
          <a:prstGeom prst="rect">
            <a:avLst/>
          </a:prstGeom>
        </p:spPr>
      </p:pic>
    </p:spTree>
    <p:extLst>
      <p:ext uri="{BB962C8B-B14F-4D97-AF65-F5344CB8AC3E}">
        <p14:creationId xmlns:p14="http://schemas.microsoft.com/office/powerpoint/2010/main" val="129467361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50A99-2A7C-388F-1FA1-D96D3CDDF06D}"/>
              </a:ext>
            </a:extLst>
          </p:cNvPr>
          <p:cNvSpPr>
            <a:spLocks noGrp="1"/>
          </p:cNvSpPr>
          <p:nvPr>
            <p:ph type="title"/>
          </p:nvPr>
        </p:nvSpPr>
        <p:spPr>
          <a:xfrm>
            <a:off x="375920" y="1536533"/>
            <a:ext cx="4302760" cy="505627"/>
          </a:xfrm>
        </p:spPr>
        <p:txBody>
          <a:bodyPr>
            <a:normAutofit fontScale="90000"/>
          </a:bodyPr>
          <a:lstStyle/>
          <a:p>
            <a:r>
              <a:rPr lang="en-IN" sz="2400" b="1" dirty="0">
                <a:solidFill>
                  <a:srgbClr val="00B050"/>
                </a:solidFill>
                <a:effectLst/>
                <a:latin typeface="Viner Hand ITC" panose="03070502030502020203" pitchFamily="66" charset="0"/>
                <a:ea typeface="Times New Roman" panose="02020603050405020304" pitchFamily="18" charset="0"/>
              </a:rPr>
              <a:t>3.  ECONOMIC FEASIBILITY:</a:t>
            </a:r>
            <a:endParaRPr lang="en-IN" sz="2400" dirty="0">
              <a:solidFill>
                <a:srgbClr val="00B050"/>
              </a:solidFill>
              <a:latin typeface="Viner Hand ITC" panose="03070502030502020203" pitchFamily="66" charset="0"/>
            </a:endParaRPr>
          </a:p>
        </p:txBody>
      </p:sp>
      <p:sp>
        <p:nvSpPr>
          <p:cNvPr id="3" name="TextBox 2">
            <a:extLst>
              <a:ext uri="{FF2B5EF4-FFF2-40B4-BE49-F238E27FC236}">
                <a16:creationId xmlns:a16="http://schemas.microsoft.com/office/drawing/2014/main" id="{1E339052-F654-C97A-FF59-728445675641}"/>
              </a:ext>
            </a:extLst>
          </p:cNvPr>
          <p:cNvSpPr txBox="1"/>
          <p:nvPr/>
        </p:nvSpPr>
        <p:spPr>
          <a:xfrm>
            <a:off x="487680" y="2174240"/>
            <a:ext cx="9123680" cy="4334520"/>
          </a:xfrm>
          <a:prstGeom prst="rect">
            <a:avLst/>
          </a:prstGeom>
          <a:noFill/>
        </p:spPr>
        <p:txBody>
          <a:bodyPr wrap="square" rtlCol="0">
            <a:spAutoFit/>
          </a:bodyPr>
          <a:lstStyle/>
          <a:p>
            <a:pPr indent="228600" algn="just">
              <a:lnSpc>
                <a:spcPct val="150000"/>
              </a:lnSpc>
              <a:spcAft>
                <a:spcPts val="1000"/>
              </a:spcAft>
            </a:pPr>
            <a:r>
              <a:rPr lang="en-IN"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To decide whether a project is economically feasible, we have to consider various factors as:</a:t>
            </a:r>
          </a:p>
          <a:p>
            <a:pPr marL="1657350" lvl="3" indent="-285750" algn="just">
              <a:lnSpc>
                <a:spcPct val="150000"/>
              </a:lnSpc>
              <a:spcAft>
                <a:spcPts val="1000"/>
              </a:spcAft>
              <a:buFont typeface="Wingdings" panose="05000000000000000000" pitchFamily="2" charset="2"/>
              <a:buChar char="Ø"/>
            </a:pPr>
            <a:r>
              <a:rPr lang="en-IN"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Cost benefit analysis</a:t>
            </a:r>
          </a:p>
          <a:p>
            <a:pPr marL="1657350" lvl="3" indent="-285750" algn="just">
              <a:lnSpc>
                <a:spcPct val="150000"/>
              </a:lnSpc>
              <a:spcAft>
                <a:spcPts val="1000"/>
              </a:spcAft>
              <a:buFont typeface="Wingdings" panose="05000000000000000000" pitchFamily="2" charset="2"/>
              <a:buChar char="Ø"/>
            </a:pPr>
            <a:r>
              <a:rPr lang="en-IN"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Long-term returns</a:t>
            </a:r>
          </a:p>
          <a:p>
            <a:pPr marL="1657350" lvl="3" indent="-285750" algn="just">
              <a:lnSpc>
                <a:spcPct val="150000"/>
              </a:lnSpc>
              <a:spcAft>
                <a:spcPts val="1000"/>
              </a:spcAft>
              <a:buFont typeface="Wingdings" panose="05000000000000000000" pitchFamily="2" charset="2"/>
              <a:buChar char="Ø"/>
            </a:pPr>
            <a:r>
              <a:rPr lang="en-IN"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Maintenance costs</a:t>
            </a:r>
          </a:p>
          <a:p>
            <a:pPr algn="just">
              <a:lnSpc>
                <a:spcPct val="150000"/>
              </a:lnSpc>
              <a:spcAft>
                <a:spcPts val="1000"/>
              </a:spcAft>
            </a:pPr>
            <a:r>
              <a:rPr lang="en-IN"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The proposed </a:t>
            </a:r>
            <a:r>
              <a:rPr lang="en-IN" b="1"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OnlineCarParkingReservationSystem</a:t>
            </a:r>
            <a:r>
              <a:rPr lang="en-IN"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is computer based. It requires average computing capabilities and access to internet, which  are very basic requirements and can be afforded by any organization hence it doesn’t incur additional economic overheads, which renders the system economically feasible.</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77269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48804E-864C-B727-D0B5-0FAA9889B004}"/>
              </a:ext>
            </a:extLst>
          </p:cNvPr>
          <p:cNvSpPr txBox="1"/>
          <p:nvPr/>
        </p:nvSpPr>
        <p:spPr>
          <a:xfrm>
            <a:off x="3606800" y="660400"/>
            <a:ext cx="8514080" cy="523220"/>
          </a:xfrm>
          <a:prstGeom prst="rect">
            <a:avLst/>
          </a:prstGeom>
          <a:noFill/>
        </p:spPr>
        <p:txBody>
          <a:bodyPr wrap="square" rtlCol="0">
            <a:spAutoFit/>
          </a:bodyPr>
          <a:lstStyle/>
          <a:p>
            <a:r>
              <a:rPr lang="en-IN" sz="2800" dirty="0">
                <a:solidFill>
                  <a:srgbClr val="C00000"/>
                </a:solidFill>
                <a:effectLst/>
                <a:latin typeface="Algerian" panose="04020705040A02060702" pitchFamily="82" charset="0"/>
                <a:ea typeface="Times New Roman" panose="02020603050405020304" pitchFamily="18" charset="0"/>
              </a:rPr>
              <a:t>Software and Hardware specifications</a:t>
            </a:r>
            <a:endParaRPr lang="en-IN" sz="2800" dirty="0">
              <a:solidFill>
                <a:srgbClr val="C00000"/>
              </a:solidFill>
              <a:latin typeface="Algerian" panose="04020705040A02060702" pitchFamily="82" charset="0"/>
            </a:endParaRPr>
          </a:p>
        </p:txBody>
      </p:sp>
      <p:sp>
        <p:nvSpPr>
          <p:cNvPr id="6" name="TextBox 5">
            <a:extLst>
              <a:ext uri="{FF2B5EF4-FFF2-40B4-BE49-F238E27FC236}">
                <a16:creationId xmlns:a16="http://schemas.microsoft.com/office/drawing/2014/main" id="{C92EDF07-FD99-CC46-ADF9-E1D5ABFEF63D}"/>
              </a:ext>
            </a:extLst>
          </p:cNvPr>
          <p:cNvSpPr txBox="1"/>
          <p:nvPr/>
        </p:nvSpPr>
        <p:spPr>
          <a:xfrm>
            <a:off x="462280" y="1696720"/>
            <a:ext cx="7066280" cy="5180905"/>
          </a:xfrm>
          <a:prstGeom prst="rect">
            <a:avLst/>
          </a:prstGeom>
          <a:noFill/>
        </p:spPr>
        <p:txBody>
          <a:bodyPr wrap="square" rtlCol="0">
            <a:spAutoFit/>
          </a:bodyPr>
          <a:lstStyle/>
          <a:p>
            <a:pPr>
              <a:lnSpc>
                <a:spcPct val="150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Software Requirements:</a:t>
            </a:r>
            <a:endParaRPr lang="en-IN" sz="2000"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Technology</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Java 2 Standard Edition, JDBC</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pPr>
            <a:r>
              <a:rPr lang="en-US" sz="1800" b="1" dirty="0">
                <a:solidFill>
                  <a:srgbClr val="002060"/>
                </a:solidFill>
                <a:effectLst/>
                <a:latin typeface="Times New Roman" panose="02020603050405020304" pitchFamily="18" charset="0"/>
                <a:ea typeface="Times New Roman" panose="02020603050405020304" pitchFamily="18" charset="0"/>
              </a:rPr>
              <a:t>Web</a:t>
            </a:r>
            <a:r>
              <a:rPr lang="en-US" sz="1800"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Server</a:t>
            </a:r>
            <a:r>
              <a:rPr lang="en-US" sz="1800"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		:</a:t>
            </a:r>
            <a:r>
              <a:rPr lang="en-US" sz="1800" dirty="0">
                <a:solidFill>
                  <a:srgbClr val="002060"/>
                </a:solidFill>
                <a:effectLst/>
                <a:latin typeface="Times New Roman" panose="02020603050405020304" pitchFamily="18" charset="0"/>
                <a:ea typeface="Times New Roman" panose="02020603050405020304" pitchFamily="18" charset="0"/>
              </a:rPr>
              <a:t> 	Tomcat 7.0</a:t>
            </a:r>
            <a:endParaRPr lang="en-IN" sz="1800" dirty="0">
              <a:solidFill>
                <a:srgbClr val="002060"/>
              </a:solidFill>
              <a:effectLst/>
              <a:latin typeface="Times New Roman" panose="02020603050405020304" pitchFamily="18" charset="0"/>
              <a:ea typeface="Times New Roman" panose="02020603050405020304" pitchFamily="18" charset="0"/>
            </a:endParaRPr>
          </a:p>
          <a:p>
            <a:pPr indent="457200">
              <a:lnSpc>
                <a:spcPct val="150000"/>
              </a:lnSpc>
              <a:spcAft>
                <a:spcPts val="1000"/>
              </a:spcAft>
            </a:pP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Client Side Technologies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HTML, CSS, JavaScript</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Server Side Technologies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Servlets, JSP</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Data Base Server	</a:t>
            </a:r>
            <a:r>
              <a:rPr lang="en-IN"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MySQL</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Editor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Eclipse </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286000" indent="-1828800">
              <a:lnSpc>
                <a:spcPct val="150000"/>
              </a:lnSpc>
              <a:spcAft>
                <a:spcPts val="1000"/>
              </a:spcAft>
              <a:tabLst>
                <a:tab pos="457200" algn="l"/>
              </a:tabLst>
            </a:pP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a:t>
            </a:r>
            <a:r>
              <a:rPr lang="en-IN"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Microsoft Windows, Linux or </a:t>
            </a:r>
          </a:p>
          <a:p>
            <a:pPr marL="2286000" indent="-1828800">
              <a:lnSpc>
                <a:spcPct val="150000"/>
              </a:lnSpc>
              <a:spcAft>
                <a:spcPts val="1000"/>
              </a:spcAft>
              <a:tabLst>
                <a:tab pos="457200" algn="l"/>
              </a:tabLst>
            </a:pPr>
            <a:r>
              <a:rPr lang="en-IN"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Mac any 	version</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10C2C177-B6BE-8F27-BD70-76FBD782EA2E}"/>
              </a:ext>
            </a:extLst>
          </p:cNvPr>
          <p:cNvSpPr txBox="1"/>
          <p:nvPr/>
        </p:nvSpPr>
        <p:spPr>
          <a:xfrm>
            <a:off x="7132320" y="1696720"/>
            <a:ext cx="4597400" cy="4037516"/>
          </a:xfrm>
          <a:prstGeom prst="rect">
            <a:avLst/>
          </a:prstGeom>
          <a:noFill/>
        </p:spPr>
        <p:txBody>
          <a:bodyPr wrap="square" rtlCol="0">
            <a:spAutoFit/>
          </a:bodyPr>
          <a:lstStyle/>
          <a:p>
            <a:pPr>
              <a:lnSpc>
                <a:spcPct val="150000"/>
              </a:lnSpc>
              <a:spcAft>
                <a:spcPts val="1000"/>
              </a:spcAft>
            </a:pPr>
            <a:r>
              <a:rPr lang="en-IN" sz="24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Hardware Requirements</a:t>
            </a:r>
            <a:endParaRPr lang="en-IN" sz="2400"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Processor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Pentium-IV</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457200" algn="just">
              <a:lnSpc>
                <a:spcPct val="150000"/>
              </a:lnSpc>
              <a:spcAft>
                <a:spcPts val="600"/>
              </a:spcAft>
            </a:pPr>
            <a:r>
              <a:rPr lang="en-US" sz="1800" b="1" dirty="0">
                <a:solidFill>
                  <a:srgbClr val="002060"/>
                </a:solidFill>
                <a:effectLst/>
                <a:latin typeface="Times New Roman" panose="02020603050405020304" pitchFamily="18" charset="0"/>
                <a:ea typeface="Times New Roman" panose="02020603050405020304" pitchFamily="18" charset="0"/>
              </a:rPr>
              <a:t>Monitor			:</a:t>
            </a:r>
            <a:r>
              <a:rPr lang="en-US" sz="1800" dirty="0">
                <a:solidFill>
                  <a:srgbClr val="002060"/>
                </a:solidFill>
                <a:effectLst/>
                <a:latin typeface="Times New Roman" panose="02020603050405020304" pitchFamily="18" charset="0"/>
                <a:ea typeface="Times New Roman" panose="02020603050405020304" pitchFamily="18" charset="0"/>
              </a:rPr>
              <a:t>	SVGA Color 							monitor</a:t>
            </a:r>
            <a:endParaRPr lang="en-IN" sz="1800" dirty="0">
              <a:solidFill>
                <a:srgbClr val="002060"/>
              </a:solidFill>
              <a:effectLst/>
              <a:latin typeface="Times New Roman" panose="02020603050405020304" pitchFamily="18" charset="0"/>
              <a:ea typeface="Times New Roman" panose="02020603050405020304" pitchFamily="18" charset="0"/>
            </a:endParaRPr>
          </a:p>
          <a:p>
            <a:pPr indent="457200">
              <a:lnSpc>
                <a:spcPct val="150000"/>
              </a:lnSpc>
              <a:spcAft>
                <a:spcPts val="1000"/>
              </a:spcAft>
            </a:pP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Ram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1GB</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457200">
              <a:lnSpc>
                <a:spcPct val="150000"/>
              </a:lnSpc>
              <a:spcAft>
                <a:spcPts val="1000"/>
              </a:spcAft>
            </a:pPr>
            <a:r>
              <a:rPr lang="en-IN"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Hard disk		 : </a:t>
            </a: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40GB</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2346241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BFD77C-1349-3AB8-CC14-6F71FE601E9C}"/>
              </a:ext>
            </a:extLst>
          </p:cNvPr>
          <p:cNvSpPr txBox="1"/>
          <p:nvPr/>
        </p:nvSpPr>
        <p:spPr>
          <a:xfrm>
            <a:off x="1087120" y="1422400"/>
            <a:ext cx="2418080" cy="587148"/>
          </a:xfrm>
          <a:prstGeom prst="rect">
            <a:avLst/>
          </a:prstGeom>
          <a:noFill/>
        </p:spPr>
        <p:txBody>
          <a:bodyPr wrap="square" rtlCol="0">
            <a:spAutoFit/>
          </a:bodyPr>
          <a:lstStyle/>
          <a:p>
            <a:pPr>
              <a:lnSpc>
                <a:spcPct val="150000"/>
              </a:lnSpc>
              <a:spcAft>
                <a:spcPts val="100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Class diagram:</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617287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A4E6F-59F0-65C8-5FEB-E6D4BA6F332A}"/>
              </a:ext>
            </a:extLst>
          </p:cNvPr>
          <p:cNvSpPr txBox="1"/>
          <p:nvPr/>
        </p:nvSpPr>
        <p:spPr>
          <a:xfrm>
            <a:off x="955040" y="1330960"/>
            <a:ext cx="3037840" cy="587148"/>
          </a:xfrm>
          <a:prstGeom prst="rect">
            <a:avLst/>
          </a:prstGeom>
          <a:noFill/>
        </p:spPr>
        <p:txBody>
          <a:bodyPr wrap="square" rtlCol="0">
            <a:spAutoFit/>
          </a:bodyPr>
          <a:lstStyle/>
          <a:p>
            <a:pPr algn="just">
              <a:lnSpc>
                <a:spcPct val="150000"/>
              </a:lnSpc>
              <a:spcAft>
                <a:spcPts val="100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Object diagram:</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06916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53881-184D-B557-2E1B-DD60CA697801}"/>
              </a:ext>
            </a:extLst>
          </p:cNvPr>
          <p:cNvSpPr txBox="1"/>
          <p:nvPr/>
        </p:nvSpPr>
        <p:spPr>
          <a:xfrm>
            <a:off x="1209040" y="1584960"/>
            <a:ext cx="2174240" cy="461665"/>
          </a:xfrm>
          <a:prstGeom prst="rect">
            <a:avLst/>
          </a:prstGeom>
          <a:noFill/>
        </p:spPr>
        <p:txBody>
          <a:bodyPr wrap="square" rtlCol="0">
            <a:spAutoFit/>
          </a:bodyPr>
          <a:lstStyle/>
          <a:p>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State diagram:</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26277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C865AF-A124-F384-BFF8-937003837B56}"/>
              </a:ext>
            </a:extLst>
          </p:cNvPr>
          <p:cNvSpPr txBox="1"/>
          <p:nvPr/>
        </p:nvSpPr>
        <p:spPr>
          <a:xfrm>
            <a:off x="4846320" y="733486"/>
            <a:ext cx="2499360" cy="523220"/>
          </a:xfrm>
          <a:prstGeom prst="rect">
            <a:avLst/>
          </a:prstGeom>
          <a:noFill/>
        </p:spPr>
        <p:txBody>
          <a:bodyPr wrap="square" rtlCol="0">
            <a:spAutoFit/>
          </a:bodyPr>
          <a:lstStyle/>
          <a:p>
            <a:r>
              <a:rPr lang="en-IN" sz="2800" dirty="0">
                <a:solidFill>
                  <a:srgbClr val="C00000"/>
                </a:solidFill>
                <a:effectLst/>
                <a:latin typeface="Algerian" panose="04020705040A02060702" pitchFamily="82" charset="0"/>
                <a:ea typeface="Times New Roman" panose="02020603050405020304" pitchFamily="18" charset="0"/>
              </a:rPr>
              <a:t>Test cases:</a:t>
            </a:r>
            <a:endParaRPr lang="en-IN" sz="2800" dirty="0">
              <a:solidFill>
                <a:srgbClr val="C00000"/>
              </a:solidFill>
              <a:latin typeface="Algerian" panose="04020705040A02060702" pitchFamily="82" charset="0"/>
            </a:endParaRPr>
          </a:p>
        </p:txBody>
      </p:sp>
      <p:sp>
        <p:nvSpPr>
          <p:cNvPr id="3" name="TextBox 2">
            <a:extLst>
              <a:ext uri="{FF2B5EF4-FFF2-40B4-BE49-F238E27FC236}">
                <a16:creationId xmlns:a16="http://schemas.microsoft.com/office/drawing/2014/main" id="{4B0E4177-C1B5-0AF8-24E3-CBE4762FFF0D}"/>
              </a:ext>
            </a:extLst>
          </p:cNvPr>
          <p:cNvSpPr txBox="1"/>
          <p:nvPr/>
        </p:nvSpPr>
        <p:spPr>
          <a:xfrm>
            <a:off x="1727200" y="1515212"/>
            <a:ext cx="4683760" cy="523220"/>
          </a:xfrm>
          <a:prstGeom prst="rect">
            <a:avLst/>
          </a:prstGeom>
          <a:noFill/>
        </p:spPr>
        <p:txBody>
          <a:bodyPr wrap="square" rtlCol="0">
            <a:spAutoFit/>
          </a:bodyPr>
          <a:lstStyle/>
          <a:p>
            <a:r>
              <a:rPr lang="en-IN" sz="2800"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 1. </a:t>
            </a:r>
            <a:r>
              <a:rPr lang="en-IN" sz="28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Test case for Login form:</a:t>
            </a:r>
            <a:endParaRPr lang="en-IN" sz="2800" dirty="0">
              <a:solidFill>
                <a:srgbClr val="00B050"/>
              </a:solidFill>
              <a:latin typeface="Viner Hand ITC" panose="03070502030502020203" pitchFamily="66" charset="0"/>
            </a:endParaRPr>
          </a:p>
        </p:txBody>
      </p:sp>
      <p:graphicFrame>
        <p:nvGraphicFramePr>
          <p:cNvPr id="5" name="Table 4">
            <a:extLst>
              <a:ext uri="{FF2B5EF4-FFF2-40B4-BE49-F238E27FC236}">
                <a16:creationId xmlns:a16="http://schemas.microsoft.com/office/drawing/2014/main" id="{D5690141-2729-D48E-B68D-DE658467E47A}"/>
              </a:ext>
            </a:extLst>
          </p:cNvPr>
          <p:cNvGraphicFramePr>
            <a:graphicFrameLocks noGrp="1"/>
          </p:cNvGraphicFramePr>
          <p:nvPr>
            <p:extLst>
              <p:ext uri="{D42A27DB-BD31-4B8C-83A1-F6EECF244321}">
                <p14:modId xmlns:p14="http://schemas.microsoft.com/office/powerpoint/2010/main" val="3896718584"/>
              </p:ext>
            </p:extLst>
          </p:nvPr>
        </p:nvGraphicFramePr>
        <p:xfrm>
          <a:off x="1597660" y="2296938"/>
          <a:ext cx="8996680" cy="3167360"/>
        </p:xfrm>
        <a:graphic>
          <a:graphicData uri="http://schemas.openxmlformats.org/drawingml/2006/table">
            <a:tbl>
              <a:tblPr firstRow="1" firstCol="1" bandRow="1">
                <a:tableStyleId>{5C22544A-7EE6-4342-B048-85BDC9FD1C3A}</a:tableStyleId>
              </a:tblPr>
              <a:tblGrid>
                <a:gridCol w="4498340">
                  <a:extLst>
                    <a:ext uri="{9D8B030D-6E8A-4147-A177-3AD203B41FA5}">
                      <a16:colId xmlns:a16="http://schemas.microsoft.com/office/drawing/2014/main" val="2709654039"/>
                    </a:ext>
                  </a:extLst>
                </a:gridCol>
                <a:gridCol w="4498340">
                  <a:extLst>
                    <a:ext uri="{9D8B030D-6E8A-4147-A177-3AD203B41FA5}">
                      <a16:colId xmlns:a16="http://schemas.microsoft.com/office/drawing/2014/main" val="1563791107"/>
                    </a:ext>
                  </a:extLst>
                </a:gridCol>
              </a:tblGrid>
              <a:tr h="437080">
                <a:tc>
                  <a:txBody>
                    <a:bodyPr/>
                    <a:lstStyle/>
                    <a:p>
                      <a:pPr>
                        <a:lnSpc>
                          <a:spcPct val="150000"/>
                        </a:lnSpc>
                        <a:spcAft>
                          <a:spcPts val="1000"/>
                        </a:spcAft>
                      </a:pPr>
                      <a:r>
                        <a:rPr lang="en-IN" sz="2000">
                          <a:effectLst/>
                        </a:rPr>
                        <a:t>FUNCTION:</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dirty="0">
                          <a:solidFill>
                            <a:schemeClr val="tx1"/>
                          </a:solidFill>
                          <a:effectLst/>
                        </a:rPr>
                        <a:t>LOGIN</a:t>
                      </a:r>
                      <a:endParaRPr lang="en-IN" sz="20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308040410"/>
                  </a:ext>
                </a:extLst>
              </a:tr>
              <a:tr h="927805">
                <a:tc>
                  <a:txBody>
                    <a:bodyPr/>
                    <a:lstStyle/>
                    <a:p>
                      <a:pPr>
                        <a:lnSpc>
                          <a:spcPct val="150000"/>
                        </a:lnSpc>
                        <a:spcAft>
                          <a:spcPts val="1000"/>
                        </a:spcAft>
                      </a:pPr>
                      <a:r>
                        <a:rPr lang="en-IN" sz="2000" dirty="0">
                          <a:effectLst/>
                        </a:rPr>
                        <a:t>EXPECTED RESULTS: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dirty="0">
                          <a:effectLst/>
                        </a:rPr>
                        <a:t>Should Validate the user and check his existence in database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6675713"/>
                  </a:ext>
                </a:extLst>
              </a:tr>
              <a:tr h="927805">
                <a:tc>
                  <a:txBody>
                    <a:bodyPr/>
                    <a:lstStyle/>
                    <a:p>
                      <a:pPr>
                        <a:lnSpc>
                          <a:spcPct val="150000"/>
                        </a:lnSpc>
                        <a:spcAft>
                          <a:spcPts val="1000"/>
                        </a:spcAft>
                      </a:pPr>
                      <a:r>
                        <a:rPr lang="en-IN" sz="2000" dirty="0">
                          <a:effectLst/>
                        </a:rPr>
                        <a:t>ACTUAL RESULTS: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dirty="0">
                          <a:effectLst/>
                        </a:rPr>
                        <a:t>Validate the user and checking the user against the database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8651670"/>
                  </a:ext>
                </a:extLst>
              </a:tr>
              <a:tr h="437335">
                <a:tc>
                  <a:txBody>
                    <a:bodyPr/>
                    <a:lstStyle/>
                    <a:p>
                      <a:pPr>
                        <a:lnSpc>
                          <a:spcPct val="150000"/>
                        </a:lnSpc>
                        <a:spcAft>
                          <a:spcPts val="1000"/>
                        </a:spcAft>
                      </a:pPr>
                      <a:r>
                        <a:rPr lang="en-IN" sz="2000">
                          <a:effectLst/>
                        </a:rPr>
                        <a:t>LOW PRIORITY</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a:effectLst/>
                        </a:rPr>
                        <a:t>No</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44192641"/>
                  </a:ext>
                </a:extLst>
              </a:tr>
              <a:tr h="437335">
                <a:tc>
                  <a:txBody>
                    <a:bodyPr/>
                    <a:lstStyle/>
                    <a:p>
                      <a:pPr>
                        <a:lnSpc>
                          <a:spcPct val="150000"/>
                        </a:lnSpc>
                        <a:spcAft>
                          <a:spcPts val="1000"/>
                        </a:spcAft>
                      </a:pPr>
                      <a:r>
                        <a:rPr lang="en-IN" sz="2000">
                          <a:effectLst/>
                        </a:rPr>
                        <a:t>HIGH PRIORITY</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dirty="0">
                          <a:effectLst/>
                        </a:rPr>
                        <a:t>Yes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1353275"/>
                  </a:ext>
                </a:extLst>
              </a:tr>
            </a:tbl>
          </a:graphicData>
        </a:graphic>
      </p:graphicFrame>
    </p:spTree>
    <p:extLst>
      <p:ext uri="{BB962C8B-B14F-4D97-AF65-F5344CB8AC3E}">
        <p14:creationId xmlns:p14="http://schemas.microsoft.com/office/powerpoint/2010/main" val="308130755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C97258-1439-CDD8-5C99-E8336DCB788F}"/>
              </a:ext>
            </a:extLst>
          </p:cNvPr>
          <p:cNvSpPr txBox="1"/>
          <p:nvPr/>
        </p:nvSpPr>
        <p:spPr>
          <a:xfrm>
            <a:off x="2814320" y="1168400"/>
            <a:ext cx="6715760" cy="523220"/>
          </a:xfrm>
          <a:prstGeom prst="rect">
            <a:avLst/>
          </a:prstGeom>
          <a:noFill/>
        </p:spPr>
        <p:txBody>
          <a:bodyPr wrap="square" rtlCol="0">
            <a:spAutoFit/>
          </a:bodyPr>
          <a:lstStyle/>
          <a:p>
            <a:r>
              <a:rPr lang="en-IN" sz="28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2. Test case for User Registration form:</a:t>
            </a:r>
            <a:endParaRPr lang="en-IN" sz="2800"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D8F58E8C-25CF-3353-6233-20526059B014}"/>
              </a:ext>
            </a:extLst>
          </p:cNvPr>
          <p:cNvGraphicFramePr>
            <a:graphicFrameLocks noGrp="1"/>
          </p:cNvGraphicFramePr>
          <p:nvPr>
            <p:extLst>
              <p:ext uri="{D42A27DB-BD31-4B8C-83A1-F6EECF244321}">
                <p14:modId xmlns:p14="http://schemas.microsoft.com/office/powerpoint/2010/main" val="1858005048"/>
              </p:ext>
            </p:extLst>
          </p:nvPr>
        </p:nvGraphicFramePr>
        <p:xfrm>
          <a:off x="1503680" y="2117372"/>
          <a:ext cx="9499600" cy="3988207"/>
        </p:xfrm>
        <a:graphic>
          <a:graphicData uri="http://schemas.openxmlformats.org/drawingml/2006/table">
            <a:tbl>
              <a:tblPr firstRow="1" firstCol="1" bandRow="1">
                <a:tableStyleId>{5C22544A-7EE6-4342-B048-85BDC9FD1C3A}</a:tableStyleId>
              </a:tblPr>
              <a:tblGrid>
                <a:gridCol w="4749800">
                  <a:extLst>
                    <a:ext uri="{9D8B030D-6E8A-4147-A177-3AD203B41FA5}">
                      <a16:colId xmlns:a16="http://schemas.microsoft.com/office/drawing/2014/main" val="1304165841"/>
                    </a:ext>
                  </a:extLst>
                </a:gridCol>
                <a:gridCol w="4749800">
                  <a:extLst>
                    <a:ext uri="{9D8B030D-6E8A-4147-A177-3AD203B41FA5}">
                      <a16:colId xmlns:a16="http://schemas.microsoft.com/office/drawing/2014/main" val="3358198886"/>
                    </a:ext>
                  </a:extLst>
                </a:gridCol>
              </a:tblGrid>
              <a:tr h="426858">
                <a:tc>
                  <a:txBody>
                    <a:bodyPr/>
                    <a:lstStyle/>
                    <a:p>
                      <a:pPr>
                        <a:lnSpc>
                          <a:spcPct val="150000"/>
                        </a:lnSpc>
                        <a:spcAft>
                          <a:spcPts val="1000"/>
                        </a:spcAft>
                      </a:pPr>
                      <a:r>
                        <a:rPr lang="en-IN" sz="2000">
                          <a:effectLst/>
                        </a:rPr>
                        <a:t>FUNCTION:</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dirty="0">
                          <a:solidFill>
                            <a:schemeClr val="tx1"/>
                          </a:solidFill>
                          <a:effectLst/>
                        </a:rPr>
                        <a:t>USER REGISTRATION</a:t>
                      </a:r>
                      <a:endParaRPr lang="en-IN" sz="20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4184141136"/>
                  </a:ext>
                </a:extLst>
              </a:tr>
              <a:tr h="906090">
                <a:tc>
                  <a:txBody>
                    <a:bodyPr/>
                    <a:lstStyle/>
                    <a:p>
                      <a:pPr>
                        <a:lnSpc>
                          <a:spcPct val="150000"/>
                        </a:lnSpc>
                        <a:spcAft>
                          <a:spcPts val="1000"/>
                        </a:spcAft>
                      </a:pPr>
                      <a:r>
                        <a:rPr lang="en-IN" sz="2000" dirty="0">
                          <a:effectLst/>
                        </a:rPr>
                        <a:t>EXPECTED RESULTS: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a:effectLst/>
                        </a:rPr>
                        <a:t>Should check if all the fields are filled by the user and saving the user to database. </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66429366"/>
                  </a:ext>
                </a:extLst>
              </a:tr>
              <a:tr h="1385079">
                <a:tc>
                  <a:txBody>
                    <a:bodyPr/>
                    <a:lstStyle/>
                    <a:p>
                      <a:pPr>
                        <a:lnSpc>
                          <a:spcPct val="150000"/>
                        </a:lnSpc>
                        <a:spcAft>
                          <a:spcPts val="1000"/>
                        </a:spcAft>
                      </a:pPr>
                      <a:r>
                        <a:rPr lang="en-IN" sz="2000" dirty="0">
                          <a:effectLst/>
                        </a:rPr>
                        <a:t>ACTUAL RESULTS: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dirty="0">
                          <a:effectLst/>
                        </a:rPr>
                        <a:t>Checking whether all the fields are field by user or not through validations and saving user.</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57404257"/>
                  </a:ext>
                </a:extLst>
              </a:tr>
              <a:tr h="427100">
                <a:tc>
                  <a:txBody>
                    <a:bodyPr/>
                    <a:lstStyle/>
                    <a:p>
                      <a:pPr>
                        <a:lnSpc>
                          <a:spcPct val="150000"/>
                        </a:lnSpc>
                        <a:spcAft>
                          <a:spcPts val="1000"/>
                        </a:spcAft>
                      </a:pPr>
                      <a:r>
                        <a:rPr lang="en-IN" sz="2000">
                          <a:effectLst/>
                        </a:rPr>
                        <a:t>LOW PRIORITY</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a:effectLst/>
                        </a:rPr>
                        <a:t>No</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8448232"/>
                  </a:ext>
                </a:extLst>
              </a:tr>
              <a:tr h="427100">
                <a:tc>
                  <a:txBody>
                    <a:bodyPr/>
                    <a:lstStyle/>
                    <a:p>
                      <a:pPr>
                        <a:lnSpc>
                          <a:spcPct val="150000"/>
                        </a:lnSpc>
                        <a:spcAft>
                          <a:spcPts val="1000"/>
                        </a:spcAft>
                      </a:pPr>
                      <a:r>
                        <a:rPr lang="en-IN" sz="2000">
                          <a:effectLst/>
                        </a:rPr>
                        <a:t>HIGH PRIORITY</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2000" dirty="0">
                          <a:effectLst/>
                        </a:rPr>
                        <a:t>Yes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57422056"/>
                  </a:ext>
                </a:extLst>
              </a:tr>
            </a:tbl>
          </a:graphicData>
        </a:graphic>
      </p:graphicFrame>
    </p:spTree>
    <p:extLst>
      <p:ext uri="{BB962C8B-B14F-4D97-AF65-F5344CB8AC3E}">
        <p14:creationId xmlns:p14="http://schemas.microsoft.com/office/powerpoint/2010/main" val="389305840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BB0F60-33EC-FE90-F7C5-4E4B9D282EE8}"/>
              </a:ext>
            </a:extLst>
          </p:cNvPr>
          <p:cNvSpPr txBox="1"/>
          <p:nvPr/>
        </p:nvSpPr>
        <p:spPr>
          <a:xfrm>
            <a:off x="5033554" y="705394"/>
            <a:ext cx="2142309" cy="523220"/>
          </a:xfrm>
          <a:prstGeom prst="rect">
            <a:avLst/>
          </a:prstGeom>
          <a:noFill/>
        </p:spPr>
        <p:txBody>
          <a:bodyPr wrap="square" rtlCol="0">
            <a:spAutoFit/>
          </a:bodyPr>
          <a:lstStyle/>
          <a:p>
            <a:r>
              <a:rPr lang="en-US" sz="2800" u="sng" dirty="0">
                <a:solidFill>
                  <a:schemeClr val="accent1">
                    <a:lumMod val="75000"/>
                  </a:schemeClr>
                </a:solidFill>
                <a:latin typeface="Algerian" panose="04020705040A02060702" pitchFamily="82" charset="0"/>
              </a:rPr>
              <a:t>Abstract</a:t>
            </a:r>
            <a:endParaRPr lang="en-IN" sz="2800" u="sng" dirty="0">
              <a:solidFill>
                <a:schemeClr val="accent1">
                  <a:lumMod val="75000"/>
                </a:schemeClr>
              </a:solidFill>
              <a:latin typeface="Algerian" panose="04020705040A02060702" pitchFamily="82" charset="0"/>
            </a:endParaRPr>
          </a:p>
        </p:txBody>
      </p:sp>
      <p:sp>
        <p:nvSpPr>
          <p:cNvPr id="5" name="TextBox 4">
            <a:extLst>
              <a:ext uri="{FF2B5EF4-FFF2-40B4-BE49-F238E27FC236}">
                <a16:creationId xmlns:a16="http://schemas.microsoft.com/office/drawing/2014/main" id="{E93357A9-5897-10C8-6F72-20C92807B254}"/>
              </a:ext>
            </a:extLst>
          </p:cNvPr>
          <p:cNvSpPr txBox="1"/>
          <p:nvPr/>
        </p:nvSpPr>
        <p:spPr>
          <a:xfrm>
            <a:off x="882469" y="1419497"/>
            <a:ext cx="7995012" cy="3139321"/>
          </a:xfrm>
          <a:prstGeom prst="rect">
            <a:avLst/>
          </a:prstGeom>
          <a:noFill/>
        </p:spPr>
        <p:txBody>
          <a:bodyPr wrap="square" rtlCol="0">
            <a:spAutoFit/>
          </a:bodyPr>
          <a:lstStyle/>
          <a:p>
            <a:r>
              <a:rPr lang="en-US" b="0" i="0" dirty="0">
                <a:solidFill>
                  <a:srgbClr val="002060"/>
                </a:solidFill>
                <a:effectLst/>
                <a:latin typeface="Times New Roman" panose="02020603050405020304" pitchFamily="18" charset="0"/>
                <a:cs typeface="Times New Roman" panose="02020603050405020304" pitchFamily="18" charset="0"/>
              </a:rPr>
              <a:t>In the rapidly evolving landscape of urban mobility, efficient management of parking spaces has become a critical challenge. This abstract introduces an innovative solution: an online car parking system designed to streamline and optimize the parking process. Leveraging cutting-edge technology, the system offers real-time availability information, allowing users to locate and reserve parking spaces remotely. Integration with mobile platforms ensures seamless user experience, while automated payment systems enhance convenience. The system not only addresses the current parking woes but also contributes to a smarter and more connected urban infrastructure. This abstract provides a glimpse into the future of parking management, where digital solutions redefine convenience and efficiency in urban transportation.</a:t>
            </a:r>
            <a:endParaRPr lang="en-IN" dirty="0">
              <a:solidFill>
                <a:srgbClr val="00206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B0F3992-2ED4-ED7B-DB32-5FFDF7CF9DF1}"/>
              </a:ext>
            </a:extLst>
          </p:cNvPr>
          <p:cNvSpPr txBox="1"/>
          <p:nvPr/>
        </p:nvSpPr>
        <p:spPr>
          <a:xfrm>
            <a:off x="10485120" y="1602377"/>
            <a:ext cx="905691" cy="1689463"/>
          </a:xfrm>
          <a:prstGeom prst="rect">
            <a:avLst/>
          </a:prstGeom>
          <a:noFill/>
        </p:spPr>
        <p:txBody>
          <a:bodyPr wrap="square" rtlCol="0">
            <a:spAutoFit/>
          </a:bodyPr>
          <a:lstStyle/>
          <a:p>
            <a:endParaRPr lang="en-IN" dirty="0"/>
          </a:p>
        </p:txBody>
      </p:sp>
      <p:sp>
        <p:nvSpPr>
          <p:cNvPr id="11" name="Rectangle: Rounded Corners 10">
            <a:extLst>
              <a:ext uri="{FF2B5EF4-FFF2-40B4-BE49-F238E27FC236}">
                <a16:creationId xmlns:a16="http://schemas.microsoft.com/office/drawing/2014/main" id="{F72A672F-EEDD-F45E-9351-ADA73A236781}"/>
              </a:ext>
            </a:extLst>
          </p:cNvPr>
          <p:cNvSpPr/>
          <p:nvPr/>
        </p:nvSpPr>
        <p:spPr>
          <a:xfrm>
            <a:off x="9040948" y="1490617"/>
            <a:ext cx="2897052" cy="2695303"/>
          </a:xfrm>
          <a:prstGeom prst="round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302902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DA7C76-1C7F-D641-48C2-C66997C280F3}"/>
              </a:ext>
            </a:extLst>
          </p:cNvPr>
          <p:cNvSpPr txBox="1"/>
          <p:nvPr/>
        </p:nvSpPr>
        <p:spPr>
          <a:xfrm>
            <a:off x="3362960" y="1757680"/>
            <a:ext cx="6461760" cy="523220"/>
          </a:xfrm>
          <a:prstGeom prst="rect">
            <a:avLst/>
          </a:prstGeom>
          <a:noFill/>
        </p:spPr>
        <p:txBody>
          <a:bodyPr wrap="square" rtlCol="0">
            <a:spAutoFit/>
          </a:bodyPr>
          <a:lstStyle/>
          <a:p>
            <a:r>
              <a:rPr lang="en-US" sz="2800" dirty="0">
                <a:solidFill>
                  <a:srgbClr val="00B050"/>
                </a:solidFill>
                <a:latin typeface="Viner Hand ITC" panose="03070502030502020203" pitchFamily="66" charset="0"/>
              </a:rPr>
              <a:t>3. </a:t>
            </a:r>
            <a:r>
              <a:rPr lang="en-IN" sz="28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Test case for Change Password:</a:t>
            </a:r>
            <a:r>
              <a:rPr lang="en-IN" sz="2800"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B97FEA92-2DAE-DF06-D794-A671518DC2B4}"/>
              </a:ext>
            </a:extLst>
          </p:cNvPr>
          <p:cNvSpPr txBox="1"/>
          <p:nvPr/>
        </p:nvSpPr>
        <p:spPr>
          <a:xfrm>
            <a:off x="2682240" y="2956561"/>
            <a:ext cx="7823200" cy="1938992"/>
          </a:xfrm>
          <a:prstGeom prst="rect">
            <a:avLst/>
          </a:prstGeom>
          <a:noFill/>
        </p:spPr>
        <p:txBody>
          <a:bodyPr wrap="square" rtlCol="0">
            <a:spAutoFit/>
          </a:bodyPr>
          <a:lstStyle/>
          <a:p>
            <a:r>
              <a:rPr lang="en-IN" sz="2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When the old password does not match with the new password ,then this results in displaying an error message as “ OLD PASSWORD DOES NOT MATCH WITH THE NEW PASSWORD”.</a:t>
            </a:r>
          </a:p>
          <a:p>
            <a:endParaRPr lang="en-IN" sz="2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419372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A7D4A9-3204-CA3F-CB0A-F464C91CBDEC}"/>
              </a:ext>
            </a:extLst>
          </p:cNvPr>
          <p:cNvSpPr txBox="1"/>
          <p:nvPr/>
        </p:nvSpPr>
        <p:spPr>
          <a:xfrm>
            <a:off x="3241040" y="1209040"/>
            <a:ext cx="5902960" cy="738664"/>
          </a:xfrm>
          <a:prstGeom prst="rect">
            <a:avLst/>
          </a:prstGeom>
          <a:noFill/>
        </p:spPr>
        <p:txBody>
          <a:bodyPr wrap="square" rtlCol="0">
            <a:spAutoFit/>
          </a:bodyPr>
          <a:lstStyle/>
          <a:p>
            <a:pPr>
              <a:lnSpc>
                <a:spcPct val="150000"/>
              </a:lnSpc>
              <a:spcAft>
                <a:spcPts val="1000"/>
              </a:spcAft>
            </a:pPr>
            <a:r>
              <a:rPr lang="en-US" sz="2800" dirty="0">
                <a:solidFill>
                  <a:srgbClr val="00B050"/>
                </a:solidFill>
                <a:latin typeface="Viner Hand ITC" panose="03070502030502020203" pitchFamily="66" charset="0"/>
                <a:cs typeface="Times New Roman" panose="02020603050405020304" pitchFamily="18" charset="0"/>
              </a:rPr>
              <a:t>4. </a:t>
            </a:r>
            <a:r>
              <a:rPr lang="en-IN" sz="2800"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 </a:t>
            </a:r>
            <a:r>
              <a:rPr lang="en-IN" sz="28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Test case for Forget Password:</a:t>
            </a:r>
            <a:r>
              <a:rPr lang="en-IN" sz="2800"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55B503F0-DD9E-8EA2-800D-1C7BBADD31BB}"/>
              </a:ext>
            </a:extLst>
          </p:cNvPr>
          <p:cNvSpPr txBox="1"/>
          <p:nvPr/>
        </p:nvSpPr>
        <p:spPr>
          <a:xfrm>
            <a:off x="1452880" y="2052320"/>
            <a:ext cx="9753600" cy="2743200"/>
          </a:xfrm>
          <a:prstGeom prst="rect">
            <a:avLst/>
          </a:prstGeom>
          <a:noFill/>
        </p:spPr>
        <p:txBody>
          <a:bodyPr wrap="square" rtlCol="0">
            <a:spAutoFit/>
          </a:bodyPr>
          <a:lstStyle/>
          <a:p>
            <a:endParaRPr lang="en-IN" dirty="0"/>
          </a:p>
        </p:txBody>
      </p:sp>
      <p:graphicFrame>
        <p:nvGraphicFramePr>
          <p:cNvPr id="13" name="Table 12">
            <a:extLst>
              <a:ext uri="{FF2B5EF4-FFF2-40B4-BE49-F238E27FC236}">
                <a16:creationId xmlns:a16="http://schemas.microsoft.com/office/drawing/2014/main" id="{C33ED69C-290A-9731-F03D-35000047717D}"/>
              </a:ext>
            </a:extLst>
          </p:cNvPr>
          <p:cNvGraphicFramePr>
            <a:graphicFrameLocks noGrp="1"/>
          </p:cNvGraphicFramePr>
          <p:nvPr>
            <p:extLst>
              <p:ext uri="{D42A27DB-BD31-4B8C-83A1-F6EECF244321}">
                <p14:modId xmlns:p14="http://schemas.microsoft.com/office/powerpoint/2010/main" val="2833735818"/>
              </p:ext>
            </p:extLst>
          </p:nvPr>
        </p:nvGraphicFramePr>
        <p:xfrm>
          <a:off x="985520" y="1980153"/>
          <a:ext cx="10393680" cy="4064990"/>
        </p:xfrm>
        <a:graphic>
          <a:graphicData uri="http://schemas.openxmlformats.org/drawingml/2006/table">
            <a:tbl>
              <a:tblPr firstRow="1" firstCol="1" bandRow="1">
                <a:tableStyleId>{5C22544A-7EE6-4342-B048-85BDC9FD1C3A}</a:tableStyleId>
              </a:tblPr>
              <a:tblGrid>
                <a:gridCol w="941193">
                  <a:extLst>
                    <a:ext uri="{9D8B030D-6E8A-4147-A177-3AD203B41FA5}">
                      <a16:colId xmlns:a16="http://schemas.microsoft.com/office/drawing/2014/main" val="2311038004"/>
                    </a:ext>
                  </a:extLst>
                </a:gridCol>
                <a:gridCol w="1122665">
                  <a:extLst>
                    <a:ext uri="{9D8B030D-6E8A-4147-A177-3AD203B41FA5}">
                      <a16:colId xmlns:a16="http://schemas.microsoft.com/office/drawing/2014/main" val="728057305"/>
                    </a:ext>
                  </a:extLst>
                </a:gridCol>
                <a:gridCol w="2994906">
                  <a:extLst>
                    <a:ext uri="{9D8B030D-6E8A-4147-A177-3AD203B41FA5}">
                      <a16:colId xmlns:a16="http://schemas.microsoft.com/office/drawing/2014/main" val="570328321"/>
                    </a:ext>
                  </a:extLst>
                </a:gridCol>
                <a:gridCol w="2246460">
                  <a:extLst>
                    <a:ext uri="{9D8B030D-6E8A-4147-A177-3AD203B41FA5}">
                      <a16:colId xmlns:a16="http://schemas.microsoft.com/office/drawing/2014/main" val="226049961"/>
                    </a:ext>
                  </a:extLst>
                </a:gridCol>
                <a:gridCol w="1404460">
                  <a:extLst>
                    <a:ext uri="{9D8B030D-6E8A-4147-A177-3AD203B41FA5}">
                      <a16:colId xmlns:a16="http://schemas.microsoft.com/office/drawing/2014/main" val="3542513990"/>
                    </a:ext>
                  </a:extLst>
                </a:gridCol>
                <a:gridCol w="748442">
                  <a:extLst>
                    <a:ext uri="{9D8B030D-6E8A-4147-A177-3AD203B41FA5}">
                      <a16:colId xmlns:a16="http://schemas.microsoft.com/office/drawing/2014/main" val="1884594466"/>
                    </a:ext>
                  </a:extLst>
                </a:gridCol>
                <a:gridCol w="935554">
                  <a:extLst>
                    <a:ext uri="{9D8B030D-6E8A-4147-A177-3AD203B41FA5}">
                      <a16:colId xmlns:a16="http://schemas.microsoft.com/office/drawing/2014/main" val="3004841602"/>
                    </a:ext>
                  </a:extLst>
                </a:gridCol>
              </a:tblGrid>
              <a:tr h="864516">
                <a:tc>
                  <a:txBody>
                    <a:bodyPr/>
                    <a:lstStyle/>
                    <a:p>
                      <a:pPr>
                        <a:lnSpc>
                          <a:spcPct val="150000"/>
                        </a:lnSpc>
                        <a:spcBef>
                          <a:spcPts val="1200"/>
                        </a:spcBef>
                        <a:spcAft>
                          <a:spcPts val="1000"/>
                        </a:spcAft>
                      </a:pPr>
                      <a:r>
                        <a:rPr lang="en-IN" sz="1800">
                          <a:effectLst/>
                        </a:rPr>
                        <a:t>Module</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Bef>
                          <a:spcPts val="1200"/>
                        </a:spcBef>
                        <a:spcAft>
                          <a:spcPts val="1000"/>
                        </a:spcAft>
                      </a:pPr>
                      <a:r>
                        <a:rPr lang="en-IN" sz="1800">
                          <a:effectLst/>
                        </a:rPr>
                        <a:t>Functionality</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Bef>
                          <a:spcPts val="1200"/>
                        </a:spcBef>
                        <a:spcAft>
                          <a:spcPts val="1000"/>
                        </a:spcAft>
                      </a:pPr>
                      <a:r>
                        <a:rPr lang="en-IN" sz="1800">
                          <a:effectLst/>
                        </a:rPr>
                        <a:t>Test Case</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Bef>
                          <a:spcPts val="1200"/>
                        </a:spcBef>
                        <a:spcAft>
                          <a:spcPts val="1000"/>
                        </a:spcAft>
                      </a:pPr>
                      <a:r>
                        <a:rPr lang="en-IN" sz="1800">
                          <a:effectLst/>
                        </a:rPr>
                        <a:t>Expected Results</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Bef>
                          <a:spcPts val="1200"/>
                        </a:spcBef>
                        <a:spcAft>
                          <a:spcPts val="1000"/>
                        </a:spcAft>
                      </a:pPr>
                      <a:r>
                        <a:rPr lang="en-IN" sz="1800">
                          <a:effectLst/>
                        </a:rPr>
                        <a:t>Actual Results</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Bef>
                          <a:spcPts val="1200"/>
                        </a:spcBef>
                        <a:spcAft>
                          <a:spcPts val="1000"/>
                        </a:spcAft>
                      </a:pPr>
                      <a:r>
                        <a:rPr lang="en-IN" sz="1800">
                          <a:effectLst/>
                        </a:rPr>
                        <a:t>Result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Aft>
                          <a:spcPts val="1000"/>
                        </a:spcAft>
                      </a:pPr>
                      <a:r>
                        <a:rPr lang="en-IN" sz="1800">
                          <a:effectLst/>
                        </a:rPr>
                        <a:t> </a:t>
                      </a:r>
                    </a:p>
                    <a:p>
                      <a:pPr>
                        <a:lnSpc>
                          <a:spcPct val="150000"/>
                        </a:lnSpc>
                        <a:spcAft>
                          <a:spcPts val="1000"/>
                        </a:spcAft>
                      </a:pPr>
                      <a:r>
                        <a:rPr lang="en-IN" sz="1800">
                          <a:effectLst/>
                        </a:rPr>
                        <a:t>Priority</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extLst>
                  <a:ext uri="{0D108BD9-81ED-4DB2-BD59-A6C34878D82A}">
                    <a16:rowId xmlns:a16="http://schemas.microsoft.com/office/drawing/2014/main" val="927782229"/>
                  </a:ext>
                </a:extLst>
              </a:tr>
              <a:tr h="3159797">
                <a:tc>
                  <a:txBody>
                    <a:bodyPr/>
                    <a:lstStyle/>
                    <a:p>
                      <a:pPr>
                        <a:lnSpc>
                          <a:spcPct val="150000"/>
                        </a:lnSpc>
                        <a:spcBef>
                          <a:spcPts val="1200"/>
                        </a:spcBef>
                        <a:spcAft>
                          <a:spcPts val="1000"/>
                        </a:spcAft>
                      </a:pPr>
                      <a:r>
                        <a:rPr lang="en-IN" sz="1800">
                          <a:effectLst/>
                        </a:rPr>
                        <a:t>User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Bef>
                          <a:spcPts val="1200"/>
                        </a:spcBef>
                        <a:spcAft>
                          <a:spcPts val="1000"/>
                        </a:spcAft>
                      </a:pPr>
                      <a:r>
                        <a:rPr lang="en-IN" sz="1800" spc="5">
                          <a:effectLst/>
                        </a:rPr>
                        <a:t>Login Usecase</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marL="342900" lvl="0" indent="-342900">
                        <a:lnSpc>
                          <a:spcPct val="150000"/>
                        </a:lnSpc>
                        <a:spcAft>
                          <a:spcPts val="1000"/>
                        </a:spcAft>
                        <a:buFont typeface="+mj-lt"/>
                        <a:buAutoNum type="arabicPeriod"/>
                      </a:pPr>
                      <a:r>
                        <a:rPr lang="en-US" sz="1800" dirty="0">
                          <a:effectLst/>
                        </a:rPr>
                        <a:t>Navigate To </a:t>
                      </a:r>
                      <a:r>
                        <a:rPr lang="en-US" sz="1800" dirty="0" err="1">
                          <a:effectLst/>
                        </a:rPr>
                        <a:t>Www.Sample.Com</a:t>
                      </a:r>
                      <a:endParaRPr lang="en-IN" sz="1800" dirty="0">
                        <a:effectLst/>
                      </a:endParaRPr>
                    </a:p>
                    <a:p>
                      <a:pPr>
                        <a:lnSpc>
                          <a:spcPct val="150000"/>
                        </a:lnSpc>
                        <a:spcAft>
                          <a:spcPts val="1000"/>
                        </a:spcAft>
                      </a:pPr>
                      <a:r>
                        <a:rPr lang="en-IN" sz="1800" dirty="0">
                          <a:effectLst/>
                        </a:rPr>
                        <a:t> </a:t>
                      </a:r>
                    </a:p>
                    <a:p>
                      <a:pPr marL="342900" lvl="0" indent="-342900">
                        <a:lnSpc>
                          <a:spcPct val="150000"/>
                        </a:lnSpc>
                        <a:spcAft>
                          <a:spcPts val="1000"/>
                        </a:spcAft>
                        <a:buFont typeface="+mj-lt"/>
                        <a:buAutoNum type="arabicPeriod"/>
                      </a:pPr>
                      <a:r>
                        <a:rPr lang="en-US" sz="1800" dirty="0">
                          <a:effectLst/>
                        </a:rPr>
                        <a:t>2.Click On Submit Button Without Entering Username and Password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3607" marR="53607" marT="0" marB="0"/>
                </a:tc>
                <a:tc>
                  <a:txBody>
                    <a:bodyPr/>
                    <a:lstStyle/>
                    <a:p>
                      <a:pPr>
                        <a:lnSpc>
                          <a:spcPct val="150000"/>
                        </a:lnSpc>
                        <a:spcBef>
                          <a:spcPts val="1200"/>
                        </a:spcBef>
                        <a:spcAft>
                          <a:spcPts val="1000"/>
                        </a:spcAft>
                      </a:pPr>
                      <a:r>
                        <a:rPr lang="en-IN" sz="1800">
                          <a:effectLst/>
                        </a:rPr>
                        <a:t>A Validation Should Be As Below “Please Enter Valid Username &amp; Password”</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Aft>
                          <a:spcPts val="1000"/>
                        </a:spcAft>
                      </a:pPr>
                      <a:r>
                        <a:rPr lang="en-IN" sz="1800" spc="5">
                          <a:effectLst/>
                        </a:rPr>
                        <a:t>A Validation Has Been Populated As Expected</a:t>
                      </a:r>
                      <a:endParaRPr lang="en-IN" sz="1800">
                        <a:effectLst/>
                      </a:endParaRPr>
                    </a:p>
                    <a:p>
                      <a:pPr>
                        <a:lnSpc>
                          <a:spcPct val="150000"/>
                        </a:lnSpc>
                        <a:spcBef>
                          <a:spcPts val="1200"/>
                        </a:spcBef>
                        <a:spcAft>
                          <a:spcPts val="1000"/>
                        </a:spcAft>
                      </a:pPr>
                      <a:r>
                        <a:rPr lang="en-IN" sz="1800">
                          <a:effectLst/>
                        </a:rPr>
                        <a:t>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Aft>
                          <a:spcPts val="1000"/>
                        </a:spcAft>
                      </a:pPr>
                      <a:r>
                        <a:rPr lang="en-IN" sz="1800" spc="5">
                          <a:effectLst/>
                        </a:rPr>
                        <a:t>P</a:t>
                      </a:r>
                      <a:r>
                        <a:rPr lang="en-IN" sz="1800">
                          <a:effectLst/>
                        </a:rPr>
                        <a:t>ass</a:t>
                      </a:r>
                    </a:p>
                    <a:p>
                      <a:pPr>
                        <a:lnSpc>
                          <a:spcPct val="150000"/>
                        </a:lnSpc>
                        <a:spcBef>
                          <a:spcPts val="1200"/>
                        </a:spcBef>
                        <a:spcAft>
                          <a:spcPts val="1000"/>
                        </a:spcAft>
                      </a:pPr>
                      <a:r>
                        <a:rPr lang="en-IN" sz="1800">
                          <a:effectLst/>
                        </a:rPr>
                        <a:t>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tc>
                  <a:txBody>
                    <a:bodyPr/>
                    <a:lstStyle/>
                    <a:p>
                      <a:pPr>
                        <a:lnSpc>
                          <a:spcPct val="150000"/>
                        </a:lnSpc>
                        <a:spcAft>
                          <a:spcPts val="1000"/>
                        </a:spcAft>
                      </a:pPr>
                      <a:r>
                        <a:rPr lang="en-IN" sz="1800" dirty="0">
                          <a:effectLst/>
                        </a:rPr>
                        <a:t>High</a:t>
                      </a:r>
                    </a:p>
                    <a:p>
                      <a:pPr>
                        <a:lnSpc>
                          <a:spcPct val="150000"/>
                        </a:lnSpc>
                        <a:spcAft>
                          <a:spcPts val="100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3607" marR="53607" marT="0" marB="0"/>
                </a:tc>
                <a:extLst>
                  <a:ext uri="{0D108BD9-81ED-4DB2-BD59-A6C34878D82A}">
                    <a16:rowId xmlns:a16="http://schemas.microsoft.com/office/drawing/2014/main" val="1382932432"/>
                  </a:ext>
                </a:extLst>
              </a:tr>
            </a:tbl>
          </a:graphicData>
        </a:graphic>
      </p:graphicFrame>
    </p:spTree>
    <p:extLst>
      <p:ext uri="{BB962C8B-B14F-4D97-AF65-F5344CB8AC3E}">
        <p14:creationId xmlns:p14="http://schemas.microsoft.com/office/powerpoint/2010/main" val="41789903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FDCF10-7382-275D-E359-D1A44C60D836}"/>
              </a:ext>
            </a:extLst>
          </p:cNvPr>
          <p:cNvGraphicFramePr>
            <a:graphicFrameLocks noGrp="1"/>
          </p:cNvGraphicFramePr>
          <p:nvPr>
            <p:extLst>
              <p:ext uri="{D42A27DB-BD31-4B8C-83A1-F6EECF244321}">
                <p14:modId xmlns:p14="http://schemas.microsoft.com/office/powerpoint/2010/main" val="357808237"/>
              </p:ext>
            </p:extLst>
          </p:nvPr>
        </p:nvGraphicFramePr>
        <p:xfrm>
          <a:off x="0" y="1462272"/>
          <a:ext cx="12191999" cy="5395728"/>
        </p:xfrm>
        <a:graphic>
          <a:graphicData uri="http://schemas.openxmlformats.org/drawingml/2006/table">
            <a:tbl>
              <a:tblPr firstRow="1" firstCol="1" bandRow="1">
                <a:tableStyleId>{5C22544A-7EE6-4342-B048-85BDC9FD1C3A}</a:tableStyleId>
              </a:tblPr>
              <a:tblGrid>
                <a:gridCol w="1104042">
                  <a:extLst>
                    <a:ext uri="{9D8B030D-6E8A-4147-A177-3AD203B41FA5}">
                      <a16:colId xmlns:a16="http://schemas.microsoft.com/office/drawing/2014/main" val="784955036"/>
                    </a:ext>
                  </a:extLst>
                </a:gridCol>
                <a:gridCol w="1316910">
                  <a:extLst>
                    <a:ext uri="{9D8B030D-6E8A-4147-A177-3AD203B41FA5}">
                      <a16:colId xmlns:a16="http://schemas.microsoft.com/office/drawing/2014/main" val="309015791"/>
                    </a:ext>
                  </a:extLst>
                </a:gridCol>
                <a:gridCol w="3513083">
                  <a:extLst>
                    <a:ext uri="{9D8B030D-6E8A-4147-A177-3AD203B41FA5}">
                      <a16:colId xmlns:a16="http://schemas.microsoft.com/office/drawing/2014/main" val="3266017144"/>
                    </a:ext>
                  </a:extLst>
                </a:gridCol>
                <a:gridCol w="2635144">
                  <a:extLst>
                    <a:ext uri="{9D8B030D-6E8A-4147-A177-3AD203B41FA5}">
                      <a16:colId xmlns:a16="http://schemas.microsoft.com/office/drawing/2014/main" val="1092586037"/>
                    </a:ext>
                  </a:extLst>
                </a:gridCol>
                <a:gridCol w="1780725">
                  <a:extLst>
                    <a:ext uri="{9D8B030D-6E8A-4147-A177-3AD203B41FA5}">
                      <a16:colId xmlns:a16="http://schemas.microsoft.com/office/drawing/2014/main" val="1506470821"/>
                    </a:ext>
                  </a:extLst>
                </a:gridCol>
                <a:gridCol w="744672">
                  <a:extLst>
                    <a:ext uri="{9D8B030D-6E8A-4147-A177-3AD203B41FA5}">
                      <a16:colId xmlns:a16="http://schemas.microsoft.com/office/drawing/2014/main" val="773734522"/>
                    </a:ext>
                  </a:extLst>
                </a:gridCol>
                <a:gridCol w="1097423">
                  <a:extLst>
                    <a:ext uri="{9D8B030D-6E8A-4147-A177-3AD203B41FA5}">
                      <a16:colId xmlns:a16="http://schemas.microsoft.com/office/drawing/2014/main" val="3399927112"/>
                    </a:ext>
                  </a:extLst>
                </a:gridCol>
              </a:tblGrid>
              <a:tr h="2971425">
                <a:tc>
                  <a:txBody>
                    <a:bodyPr/>
                    <a:lstStyle/>
                    <a:p>
                      <a:pPr>
                        <a:lnSpc>
                          <a:spcPct val="150000"/>
                        </a:lnSpc>
                        <a:spcBef>
                          <a:spcPts val="1200"/>
                        </a:spcBef>
                        <a:spcAft>
                          <a:spcPts val="1000"/>
                        </a:spcAft>
                      </a:pPr>
                      <a:r>
                        <a:rPr lang="en-IN" sz="1800">
                          <a:effectLst/>
                        </a:rPr>
                        <a:t>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a:lnSpc>
                          <a:spcPct val="150000"/>
                        </a:lnSpc>
                        <a:spcBef>
                          <a:spcPts val="1200"/>
                        </a:spcBef>
                        <a:spcAft>
                          <a:spcPts val="1000"/>
                        </a:spcAft>
                      </a:pPr>
                      <a:r>
                        <a:rPr lang="en-IN" sz="1800">
                          <a:effectLst/>
                        </a:rPr>
                        <a:t>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marL="342900" lvl="0" indent="-342900">
                        <a:lnSpc>
                          <a:spcPct val="150000"/>
                        </a:lnSpc>
                        <a:spcAft>
                          <a:spcPts val="1000"/>
                        </a:spcAft>
                        <a:buFont typeface="+mj-lt"/>
                        <a:buAutoNum type="arabicPeriod"/>
                        <a:tabLst>
                          <a:tab pos="2035810" algn="l"/>
                        </a:tabLst>
                      </a:pPr>
                      <a:r>
                        <a:rPr lang="en-US" sz="1800" dirty="0">
                          <a:effectLst/>
                        </a:rPr>
                        <a:t>A Navigate To </a:t>
                      </a:r>
                      <a:r>
                        <a:rPr lang="en-US" sz="1800" dirty="0" err="1">
                          <a:effectLst/>
                        </a:rPr>
                        <a:t>Www.Sample.Com</a:t>
                      </a:r>
                      <a:endParaRPr lang="en-IN" sz="1800" dirty="0">
                        <a:effectLst/>
                      </a:endParaRPr>
                    </a:p>
                    <a:p>
                      <a:pPr marL="342900" lvl="0" indent="-342900">
                        <a:lnSpc>
                          <a:spcPct val="150000"/>
                        </a:lnSpc>
                        <a:spcAft>
                          <a:spcPts val="1000"/>
                        </a:spcAft>
                        <a:buFont typeface="+mj-lt"/>
                        <a:buAutoNum type="arabicPeriod"/>
                        <a:tabLst>
                          <a:tab pos="2035810" algn="l"/>
                        </a:tabLst>
                      </a:pPr>
                      <a:r>
                        <a:rPr lang="en-US" sz="1800" dirty="0">
                          <a:effectLst/>
                        </a:rPr>
                        <a:t>2. Click On Submit Button With Out Filling Password And With Valid Username</a:t>
                      </a:r>
                    </a:p>
                  </a:txBody>
                  <a:tcPr marL="28282" marR="28282" marT="0" marB="0"/>
                </a:tc>
                <a:tc>
                  <a:txBody>
                    <a:bodyPr/>
                    <a:lstStyle/>
                    <a:p>
                      <a:pPr>
                        <a:lnSpc>
                          <a:spcPct val="150000"/>
                        </a:lnSpc>
                        <a:spcBef>
                          <a:spcPts val="1200"/>
                        </a:spcBef>
                        <a:spcAft>
                          <a:spcPts val="1000"/>
                        </a:spcAft>
                      </a:pPr>
                      <a:r>
                        <a:rPr lang="en-IN" sz="1800" dirty="0">
                          <a:effectLst/>
                        </a:rPr>
                        <a:t>A Validation Should Be As Below “Please Enter Valid Password Or Password Field Can Not Be Empty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a:lnSpc>
                          <a:spcPct val="150000"/>
                        </a:lnSpc>
                        <a:spcAft>
                          <a:spcPts val="1000"/>
                        </a:spcAft>
                      </a:pPr>
                      <a:r>
                        <a:rPr lang="en-IN" sz="1800" spc="5">
                          <a:effectLst/>
                        </a:rPr>
                        <a:t>A Validation Is Shown As Expected</a:t>
                      </a:r>
                      <a:endParaRPr lang="en-IN" sz="1800">
                        <a:effectLst/>
                      </a:endParaRPr>
                    </a:p>
                    <a:p>
                      <a:pPr>
                        <a:lnSpc>
                          <a:spcPct val="150000"/>
                        </a:lnSpc>
                        <a:spcBef>
                          <a:spcPts val="1200"/>
                        </a:spcBef>
                        <a:spcAft>
                          <a:spcPts val="1000"/>
                        </a:spcAft>
                      </a:pPr>
                      <a:r>
                        <a:rPr lang="en-IN" sz="1800">
                          <a:effectLst/>
                        </a:rPr>
                        <a:t>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a:lnSpc>
                          <a:spcPct val="150000"/>
                        </a:lnSpc>
                        <a:spcBef>
                          <a:spcPts val="1200"/>
                        </a:spcBef>
                        <a:spcAft>
                          <a:spcPts val="1000"/>
                        </a:spcAft>
                      </a:pPr>
                      <a:r>
                        <a:rPr lang="en-IN" sz="1800">
                          <a:effectLst/>
                        </a:rPr>
                        <a:t>Pass</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a:lnSpc>
                          <a:spcPct val="150000"/>
                        </a:lnSpc>
                        <a:spcAft>
                          <a:spcPts val="1000"/>
                        </a:spcAft>
                      </a:pPr>
                      <a:r>
                        <a:rPr lang="en-IN" sz="1800">
                          <a:effectLst/>
                        </a:rPr>
                        <a:t> </a:t>
                      </a:r>
                    </a:p>
                    <a:p>
                      <a:pPr>
                        <a:lnSpc>
                          <a:spcPct val="150000"/>
                        </a:lnSpc>
                        <a:spcAft>
                          <a:spcPts val="1000"/>
                        </a:spcAft>
                      </a:pPr>
                      <a:r>
                        <a:rPr lang="en-IN" sz="1800">
                          <a:effectLst/>
                        </a:rPr>
                        <a:t>High</a:t>
                      </a:r>
                    </a:p>
                    <a:p>
                      <a:pPr>
                        <a:lnSpc>
                          <a:spcPct val="150000"/>
                        </a:lnSpc>
                        <a:spcAft>
                          <a:spcPts val="1000"/>
                        </a:spcAft>
                      </a:pPr>
                      <a:r>
                        <a:rPr lang="en-IN" sz="1800">
                          <a:effectLst/>
                        </a:rPr>
                        <a:t>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extLst>
                  <a:ext uri="{0D108BD9-81ED-4DB2-BD59-A6C34878D82A}">
                    <a16:rowId xmlns:a16="http://schemas.microsoft.com/office/drawing/2014/main" val="3910522952"/>
                  </a:ext>
                </a:extLst>
              </a:tr>
              <a:tr h="2317458">
                <a:tc>
                  <a:txBody>
                    <a:bodyPr/>
                    <a:lstStyle/>
                    <a:p>
                      <a:pPr>
                        <a:lnSpc>
                          <a:spcPct val="150000"/>
                        </a:lnSpc>
                        <a:spcBef>
                          <a:spcPts val="1200"/>
                        </a:spcBef>
                        <a:spcAft>
                          <a:spcPts val="1000"/>
                        </a:spcAft>
                      </a:pPr>
                      <a:r>
                        <a:rPr lang="en-IN" sz="1800">
                          <a:effectLst/>
                        </a:rPr>
                        <a:t>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a:lnSpc>
                          <a:spcPct val="150000"/>
                        </a:lnSpc>
                        <a:spcBef>
                          <a:spcPts val="1200"/>
                        </a:spcBef>
                        <a:spcAft>
                          <a:spcPts val="1000"/>
                        </a:spcAft>
                      </a:pPr>
                      <a:r>
                        <a:rPr lang="en-IN" sz="1800">
                          <a:effectLst/>
                        </a:rPr>
                        <a:t>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marL="342900" lvl="0" indent="-342900">
                        <a:lnSpc>
                          <a:spcPct val="150000"/>
                        </a:lnSpc>
                        <a:buFont typeface="+mj-lt"/>
                        <a:buAutoNum type="arabicPeriod"/>
                        <a:tabLst>
                          <a:tab pos="2035810" algn="l"/>
                        </a:tabLst>
                      </a:pPr>
                      <a:r>
                        <a:rPr lang="en-US" sz="1800">
                          <a:effectLst/>
                        </a:rPr>
                        <a:t>NNavigate To Www.Sample.Com</a:t>
                      </a:r>
                      <a:endParaRPr lang="en-IN" sz="1800">
                        <a:effectLst/>
                      </a:endParaRPr>
                    </a:p>
                    <a:p>
                      <a:pPr marL="457200">
                        <a:lnSpc>
                          <a:spcPct val="150000"/>
                        </a:lnSpc>
                        <a:tabLst>
                          <a:tab pos="2035810" algn="l"/>
                        </a:tabLst>
                      </a:pPr>
                      <a:r>
                        <a:rPr lang="en-US" sz="1800">
                          <a:effectLst/>
                        </a:rPr>
                        <a:t> </a:t>
                      </a:r>
                      <a:endParaRPr lang="en-IN" sz="1800">
                        <a:effectLst/>
                      </a:endParaRPr>
                    </a:p>
                    <a:p>
                      <a:pPr marL="342900" lvl="0" indent="-342900">
                        <a:lnSpc>
                          <a:spcPct val="150000"/>
                        </a:lnSpc>
                        <a:spcAft>
                          <a:spcPts val="1000"/>
                        </a:spcAft>
                        <a:buFont typeface="+mj-lt"/>
                        <a:buAutoNum type="arabicPeriod"/>
                      </a:pPr>
                      <a:r>
                        <a:rPr lang="en-US" sz="1800">
                          <a:effectLst/>
                        </a:rPr>
                        <a:t>Enter Both Username And Password Wrong And Hit Enter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28282" marR="28282" marT="0" marB="0"/>
                </a:tc>
                <a:tc>
                  <a:txBody>
                    <a:bodyPr/>
                    <a:lstStyle/>
                    <a:p>
                      <a:pPr>
                        <a:lnSpc>
                          <a:spcPct val="150000"/>
                        </a:lnSpc>
                        <a:spcBef>
                          <a:spcPts val="1200"/>
                        </a:spcBef>
                        <a:spcAft>
                          <a:spcPts val="1000"/>
                        </a:spcAft>
                      </a:pPr>
                      <a:r>
                        <a:rPr lang="en-IN" sz="1800">
                          <a:effectLst/>
                        </a:rPr>
                        <a:t>A Validation Shown As Below “The Username Entered Is Wrong”</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a:lnSpc>
                          <a:spcPct val="150000"/>
                        </a:lnSpc>
                        <a:spcBef>
                          <a:spcPts val="1200"/>
                        </a:spcBef>
                        <a:spcAft>
                          <a:spcPts val="1000"/>
                        </a:spcAft>
                      </a:pPr>
                      <a:r>
                        <a:rPr lang="en-IN" sz="1800">
                          <a:effectLst/>
                        </a:rPr>
                        <a:t>A Validation Is Shown As Expected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a:lnSpc>
                          <a:spcPct val="150000"/>
                        </a:lnSpc>
                        <a:spcBef>
                          <a:spcPts val="1200"/>
                        </a:spcBef>
                        <a:spcAft>
                          <a:spcPts val="1000"/>
                        </a:spcAft>
                      </a:pPr>
                      <a:r>
                        <a:rPr lang="en-IN" sz="1800">
                          <a:effectLst/>
                        </a:rPr>
                        <a:t>Pass</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tc>
                  <a:txBody>
                    <a:bodyPr/>
                    <a:lstStyle/>
                    <a:p>
                      <a:pPr>
                        <a:lnSpc>
                          <a:spcPct val="150000"/>
                        </a:lnSpc>
                        <a:spcAft>
                          <a:spcPts val="1000"/>
                        </a:spcAft>
                      </a:pPr>
                      <a:r>
                        <a:rPr lang="en-IN" sz="1800" dirty="0">
                          <a:effectLst/>
                        </a:rPr>
                        <a:t>High</a:t>
                      </a:r>
                    </a:p>
                    <a:p>
                      <a:pPr>
                        <a:lnSpc>
                          <a:spcPct val="150000"/>
                        </a:lnSpc>
                        <a:spcAft>
                          <a:spcPts val="1000"/>
                        </a:spcAft>
                      </a:pPr>
                      <a:r>
                        <a:rPr lang="en-IN" sz="1800" dirty="0">
                          <a:effectLst/>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8282" marR="28282" marT="0" marB="0"/>
                </a:tc>
                <a:extLst>
                  <a:ext uri="{0D108BD9-81ED-4DB2-BD59-A6C34878D82A}">
                    <a16:rowId xmlns:a16="http://schemas.microsoft.com/office/drawing/2014/main" val="1720024741"/>
                  </a:ext>
                </a:extLst>
              </a:tr>
            </a:tbl>
          </a:graphicData>
        </a:graphic>
      </p:graphicFrame>
      <p:sp>
        <p:nvSpPr>
          <p:cNvPr id="3" name="TextBox 2">
            <a:extLst>
              <a:ext uri="{FF2B5EF4-FFF2-40B4-BE49-F238E27FC236}">
                <a16:creationId xmlns:a16="http://schemas.microsoft.com/office/drawing/2014/main" id="{3A22BF48-4AB9-EFC5-2001-026933509E87}"/>
              </a:ext>
            </a:extLst>
          </p:cNvPr>
          <p:cNvSpPr txBox="1"/>
          <p:nvPr/>
        </p:nvSpPr>
        <p:spPr>
          <a:xfrm>
            <a:off x="4856480" y="883920"/>
            <a:ext cx="2763520" cy="523220"/>
          </a:xfrm>
          <a:prstGeom prst="rect">
            <a:avLst/>
          </a:prstGeom>
          <a:noFill/>
        </p:spPr>
        <p:txBody>
          <a:bodyPr wrap="square" rtlCol="0">
            <a:spAutoFit/>
          </a:bodyPr>
          <a:lstStyle/>
          <a:p>
            <a:r>
              <a:rPr lang="en-US" sz="2800" dirty="0" err="1">
                <a:solidFill>
                  <a:srgbClr val="00B050"/>
                </a:solidFill>
                <a:latin typeface="Viner Hand ITC" panose="03070502030502020203" pitchFamily="66" charset="0"/>
              </a:rPr>
              <a:t>Contd</a:t>
            </a:r>
            <a:r>
              <a:rPr lang="en-US" sz="2800" dirty="0">
                <a:solidFill>
                  <a:srgbClr val="00B050"/>
                </a:solidFill>
                <a:latin typeface="Viner Hand ITC" panose="03070502030502020203" pitchFamily="66" charset="0"/>
              </a:rPr>
              <a:t>….</a:t>
            </a:r>
            <a:endParaRPr lang="en-IN" sz="2800" dirty="0">
              <a:solidFill>
                <a:srgbClr val="00B050"/>
              </a:solidFill>
              <a:latin typeface="Viner Hand ITC" panose="03070502030502020203" pitchFamily="66" charset="0"/>
            </a:endParaRPr>
          </a:p>
        </p:txBody>
      </p:sp>
    </p:spTree>
    <p:extLst>
      <p:ext uri="{BB962C8B-B14F-4D97-AF65-F5344CB8AC3E}">
        <p14:creationId xmlns:p14="http://schemas.microsoft.com/office/powerpoint/2010/main" val="114749051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F2650A-E558-76A8-53C2-CCECE1F655D6}"/>
              </a:ext>
            </a:extLst>
          </p:cNvPr>
          <p:cNvGraphicFramePr>
            <a:graphicFrameLocks noGrp="1"/>
          </p:cNvGraphicFramePr>
          <p:nvPr>
            <p:extLst>
              <p:ext uri="{D42A27DB-BD31-4B8C-83A1-F6EECF244321}">
                <p14:modId xmlns:p14="http://schemas.microsoft.com/office/powerpoint/2010/main" val="3408534540"/>
              </p:ext>
            </p:extLst>
          </p:nvPr>
        </p:nvGraphicFramePr>
        <p:xfrm>
          <a:off x="0" y="1421639"/>
          <a:ext cx="11958320" cy="2424303"/>
        </p:xfrm>
        <a:graphic>
          <a:graphicData uri="http://schemas.openxmlformats.org/drawingml/2006/table">
            <a:tbl>
              <a:tblPr firstRow="1" firstCol="1" bandRow="1">
                <a:tableStyleId>{5C22544A-7EE6-4342-B048-85BDC9FD1C3A}</a:tableStyleId>
              </a:tblPr>
              <a:tblGrid>
                <a:gridCol w="1082877">
                  <a:extLst>
                    <a:ext uri="{9D8B030D-6E8A-4147-A177-3AD203B41FA5}">
                      <a16:colId xmlns:a16="http://schemas.microsoft.com/office/drawing/2014/main" val="4071000473"/>
                    </a:ext>
                  </a:extLst>
                </a:gridCol>
                <a:gridCol w="1291670">
                  <a:extLst>
                    <a:ext uri="{9D8B030D-6E8A-4147-A177-3AD203B41FA5}">
                      <a16:colId xmlns:a16="http://schemas.microsoft.com/office/drawing/2014/main" val="2654805019"/>
                    </a:ext>
                  </a:extLst>
                </a:gridCol>
                <a:gridCol w="3445750">
                  <a:extLst>
                    <a:ext uri="{9D8B030D-6E8A-4147-A177-3AD203B41FA5}">
                      <a16:colId xmlns:a16="http://schemas.microsoft.com/office/drawing/2014/main" val="587571914"/>
                    </a:ext>
                  </a:extLst>
                </a:gridCol>
                <a:gridCol w="2584635">
                  <a:extLst>
                    <a:ext uri="{9D8B030D-6E8A-4147-A177-3AD203B41FA5}">
                      <a16:colId xmlns:a16="http://schemas.microsoft.com/office/drawing/2014/main" val="3823264387"/>
                    </a:ext>
                  </a:extLst>
                </a:gridCol>
                <a:gridCol w="1615884">
                  <a:extLst>
                    <a:ext uri="{9D8B030D-6E8A-4147-A177-3AD203B41FA5}">
                      <a16:colId xmlns:a16="http://schemas.microsoft.com/office/drawing/2014/main" val="2961831464"/>
                    </a:ext>
                  </a:extLst>
                </a:gridCol>
                <a:gridCol w="861113">
                  <a:extLst>
                    <a:ext uri="{9D8B030D-6E8A-4147-A177-3AD203B41FA5}">
                      <a16:colId xmlns:a16="http://schemas.microsoft.com/office/drawing/2014/main" val="3774951197"/>
                    </a:ext>
                  </a:extLst>
                </a:gridCol>
                <a:gridCol w="1076391">
                  <a:extLst>
                    <a:ext uri="{9D8B030D-6E8A-4147-A177-3AD203B41FA5}">
                      <a16:colId xmlns:a16="http://schemas.microsoft.com/office/drawing/2014/main" val="1113608661"/>
                    </a:ext>
                  </a:extLst>
                </a:gridCol>
              </a:tblGrid>
              <a:tr h="2347722">
                <a:tc>
                  <a:txBody>
                    <a:bodyPr/>
                    <a:lstStyle/>
                    <a:p>
                      <a:pPr>
                        <a:lnSpc>
                          <a:spcPct val="150000"/>
                        </a:lnSpc>
                        <a:spcBef>
                          <a:spcPts val="1200"/>
                        </a:spcBef>
                        <a:spcAft>
                          <a:spcPts val="1000"/>
                        </a:spcAft>
                      </a:pPr>
                      <a:r>
                        <a:rPr lang="en-IN" sz="1800" b="0">
                          <a:effectLst/>
                        </a:rPr>
                        <a:t> </a:t>
                      </a:r>
                      <a:endParaRPr lang="en-IN" sz="18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R="304165">
                        <a:lnSpc>
                          <a:spcPct val="150000"/>
                        </a:lnSpc>
                        <a:spcAft>
                          <a:spcPts val="1000"/>
                        </a:spcAft>
                      </a:pPr>
                      <a:r>
                        <a:rPr lang="en-IN" sz="1800" b="0">
                          <a:effectLst/>
                        </a:rPr>
                        <a:t> </a:t>
                      </a:r>
                      <a:endParaRPr lang="en-IN" sz="18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nSpc>
                          <a:spcPct val="150000"/>
                        </a:lnSpc>
                        <a:buFont typeface="+mj-lt"/>
                        <a:buAutoNum type="arabicPeriod"/>
                        <a:tabLst>
                          <a:tab pos="2035810" algn="l"/>
                        </a:tabLst>
                      </a:pPr>
                      <a:r>
                        <a:rPr lang="en-US" sz="1800" b="0" dirty="0">
                          <a:effectLst/>
                        </a:rPr>
                        <a:t>Navigate To </a:t>
                      </a:r>
                      <a:r>
                        <a:rPr lang="en-US" sz="1800" b="0" dirty="0" err="1">
                          <a:effectLst/>
                        </a:rPr>
                        <a:t>Www.Sample.Com</a:t>
                      </a:r>
                      <a:endParaRPr lang="en-IN" sz="1800" b="0" dirty="0">
                        <a:effectLst/>
                      </a:endParaRPr>
                    </a:p>
                    <a:p>
                      <a:pPr marL="457200">
                        <a:lnSpc>
                          <a:spcPct val="150000"/>
                        </a:lnSpc>
                        <a:tabLst>
                          <a:tab pos="2035810" algn="l"/>
                        </a:tabLst>
                      </a:pPr>
                      <a:r>
                        <a:rPr lang="en-US" sz="1800" b="0" dirty="0">
                          <a:effectLst/>
                        </a:rPr>
                        <a:t> </a:t>
                      </a:r>
                      <a:endParaRPr lang="en-IN" sz="1800" b="0" dirty="0">
                        <a:effectLst/>
                      </a:endParaRPr>
                    </a:p>
                    <a:p>
                      <a:pPr marL="342900" lvl="0" indent="-342900">
                        <a:lnSpc>
                          <a:spcPct val="150000"/>
                        </a:lnSpc>
                        <a:spcAft>
                          <a:spcPts val="1000"/>
                        </a:spcAft>
                        <a:buFont typeface="+mj-lt"/>
                        <a:buAutoNum type="arabicPeriod"/>
                        <a:tabLst>
                          <a:tab pos="2035810" algn="l"/>
                        </a:tabLst>
                      </a:pPr>
                      <a:r>
                        <a:rPr lang="en-US" sz="1800" b="0" dirty="0">
                          <a:effectLst/>
                        </a:rPr>
                        <a:t>Enter Validate Username And Password And Click On Submit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Bef>
                          <a:spcPts val="1200"/>
                        </a:spcBef>
                        <a:spcAft>
                          <a:spcPts val="1000"/>
                        </a:spcAft>
                      </a:pPr>
                      <a:r>
                        <a:rPr lang="en-IN" sz="1800" b="0">
                          <a:effectLst/>
                        </a:rPr>
                        <a:t>Validate Username And Password In Data Base And Once If They Correct Then Show The Main Page</a:t>
                      </a:r>
                      <a:endParaRPr lang="en-IN" sz="18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Bef>
                          <a:spcPts val="1200"/>
                        </a:spcBef>
                        <a:spcAft>
                          <a:spcPts val="1000"/>
                        </a:spcAft>
                      </a:pPr>
                      <a:r>
                        <a:rPr lang="en-IN" sz="1800" b="0" dirty="0">
                          <a:effectLst/>
                        </a:rPr>
                        <a:t>Main Page/ Home Page Has Been Displayed</a:t>
                      </a:r>
                      <a:endParaRPr lang="en-IN" sz="18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Bef>
                          <a:spcPts val="1200"/>
                        </a:spcBef>
                        <a:spcAft>
                          <a:spcPts val="1000"/>
                        </a:spcAft>
                      </a:pPr>
                      <a:r>
                        <a:rPr lang="en-IN" sz="1800" b="0">
                          <a:effectLst/>
                        </a:rPr>
                        <a:t>Pass</a:t>
                      </a:r>
                      <a:endParaRPr lang="en-IN" sz="18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IN" sz="1800" b="0" dirty="0">
                          <a:effectLst/>
                        </a:rPr>
                        <a:t> </a:t>
                      </a:r>
                    </a:p>
                    <a:p>
                      <a:pPr>
                        <a:lnSpc>
                          <a:spcPct val="150000"/>
                        </a:lnSpc>
                        <a:spcAft>
                          <a:spcPts val="1000"/>
                        </a:spcAft>
                      </a:pPr>
                      <a:r>
                        <a:rPr lang="en-IN" sz="1800" b="0" dirty="0">
                          <a:effectLst/>
                        </a:rPr>
                        <a:t>High</a:t>
                      </a:r>
                      <a:endParaRPr lang="en-IN" sz="18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7816104"/>
                  </a:ext>
                </a:extLst>
              </a:tr>
            </a:tbl>
          </a:graphicData>
        </a:graphic>
      </p:graphicFrame>
      <p:sp>
        <p:nvSpPr>
          <p:cNvPr id="3" name="TextBox 2">
            <a:extLst>
              <a:ext uri="{FF2B5EF4-FFF2-40B4-BE49-F238E27FC236}">
                <a16:creationId xmlns:a16="http://schemas.microsoft.com/office/drawing/2014/main" id="{0F49968A-460F-1462-C6BE-87F5CAB21E0E}"/>
              </a:ext>
            </a:extLst>
          </p:cNvPr>
          <p:cNvSpPr txBox="1"/>
          <p:nvPr/>
        </p:nvSpPr>
        <p:spPr>
          <a:xfrm>
            <a:off x="4886960" y="782320"/>
            <a:ext cx="2519680" cy="584775"/>
          </a:xfrm>
          <a:prstGeom prst="rect">
            <a:avLst/>
          </a:prstGeom>
          <a:noFill/>
        </p:spPr>
        <p:txBody>
          <a:bodyPr wrap="square" rtlCol="0">
            <a:spAutoFit/>
          </a:bodyPr>
          <a:lstStyle/>
          <a:p>
            <a:r>
              <a:rPr lang="en-US" sz="3200" dirty="0" err="1">
                <a:solidFill>
                  <a:srgbClr val="00B050"/>
                </a:solidFill>
                <a:latin typeface="Viner Hand ITC" panose="03070502030502020203" pitchFamily="66" charset="0"/>
              </a:rPr>
              <a:t>Contd</a:t>
            </a:r>
            <a:r>
              <a:rPr lang="en-US" sz="3200" dirty="0">
                <a:solidFill>
                  <a:srgbClr val="00B050"/>
                </a:solidFill>
                <a:latin typeface="Viner Hand ITC" panose="03070502030502020203" pitchFamily="66" charset="0"/>
              </a:rPr>
              <a:t>…</a:t>
            </a:r>
            <a:endParaRPr lang="en-IN" sz="3200" dirty="0">
              <a:solidFill>
                <a:srgbClr val="00B050"/>
              </a:solidFill>
              <a:latin typeface="Viner Hand ITC" panose="03070502030502020203" pitchFamily="66" charset="0"/>
            </a:endParaRPr>
          </a:p>
        </p:txBody>
      </p:sp>
    </p:spTree>
    <p:extLst>
      <p:ext uri="{BB962C8B-B14F-4D97-AF65-F5344CB8AC3E}">
        <p14:creationId xmlns:p14="http://schemas.microsoft.com/office/powerpoint/2010/main" val="308166496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2B077-AB94-87DF-61D3-990C2D246A8E}"/>
              </a:ext>
            </a:extLst>
          </p:cNvPr>
          <p:cNvSpPr txBox="1"/>
          <p:nvPr/>
        </p:nvSpPr>
        <p:spPr>
          <a:xfrm>
            <a:off x="4714240" y="843280"/>
            <a:ext cx="5862320" cy="523220"/>
          </a:xfrm>
          <a:prstGeom prst="rect">
            <a:avLst/>
          </a:prstGeom>
          <a:noFill/>
        </p:spPr>
        <p:txBody>
          <a:bodyPr wrap="square" rtlCol="0">
            <a:spAutoFit/>
          </a:bodyPr>
          <a:lstStyle/>
          <a:p>
            <a:r>
              <a:rPr lang="en-US" sz="2800" dirty="0">
                <a:solidFill>
                  <a:srgbClr val="C00000"/>
                </a:solidFill>
                <a:latin typeface="Algerian" panose="04020705040A02060702" pitchFamily="82" charset="0"/>
              </a:rPr>
              <a:t>Output Screens</a:t>
            </a:r>
            <a:endParaRPr lang="en-IN" sz="2800" dirty="0">
              <a:solidFill>
                <a:srgbClr val="C00000"/>
              </a:solidFill>
              <a:latin typeface="Algerian" panose="04020705040A02060702" pitchFamily="82" charset="0"/>
            </a:endParaRPr>
          </a:p>
        </p:txBody>
      </p:sp>
    </p:spTree>
    <p:extLst>
      <p:ext uri="{BB962C8B-B14F-4D97-AF65-F5344CB8AC3E}">
        <p14:creationId xmlns:p14="http://schemas.microsoft.com/office/powerpoint/2010/main" val="140691068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EE4D4B-6DD2-149E-930E-A29DA98BF402}"/>
              </a:ext>
            </a:extLst>
          </p:cNvPr>
          <p:cNvSpPr txBox="1"/>
          <p:nvPr/>
        </p:nvSpPr>
        <p:spPr>
          <a:xfrm>
            <a:off x="3129280" y="965200"/>
            <a:ext cx="7477760" cy="523220"/>
          </a:xfrm>
          <a:prstGeom prst="rect">
            <a:avLst/>
          </a:prstGeom>
          <a:noFill/>
        </p:spPr>
        <p:txBody>
          <a:bodyPr wrap="square" rtlCol="0">
            <a:spAutoFit/>
          </a:bodyPr>
          <a:lstStyle/>
          <a:p>
            <a:r>
              <a:rPr lang="en-IN" sz="2800" dirty="0">
                <a:solidFill>
                  <a:srgbClr val="C00000"/>
                </a:solidFill>
                <a:effectLst/>
                <a:latin typeface="Algerian" panose="04020705040A02060702" pitchFamily="82" charset="0"/>
                <a:ea typeface="Times New Roman" panose="02020603050405020304" pitchFamily="18" charset="0"/>
                <a:cs typeface="Times New Roman" panose="02020603050405020304" pitchFamily="18" charset="0"/>
              </a:rPr>
              <a:t>8.CONCLUSION AND FUTURE ENHANCEMENTS</a:t>
            </a:r>
          </a:p>
        </p:txBody>
      </p:sp>
      <p:sp>
        <p:nvSpPr>
          <p:cNvPr id="3" name="TextBox 2">
            <a:extLst>
              <a:ext uri="{FF2B5EF4-FFF2-40B4-BE49-F238E27FC236}">
                <a16:creationId xmlns:a16="http://schemas.microsoft.com/office/drawing/2014/main" id="{C5FEB712-0894-28F4-17E8-A2EDD62F96C1}"/>
              </a:ext>
            </a:extLst>
          </p:cNvPr>
          <p:cNvSpPr txBox="1"/>
          <p:nvPr/>
        </p:nvSpPr>
        <p:spPr>
          <a:xfrm>
            <a:off x="873760" y="1747520"/>
            <a:ext cx="10830560" cy="2112373"/>
          </a:xfrm>
          <a:prstGeom prst="rect">
            <a:avLst/>
          </a:prstGeom>
          <a:noFill/>
        </p:spPr>
        <p:txBody>
          <a:bodyPr wrap="square" rtlCol="0">
            <a:spAutoFit/>
          </a:bodyPr>
          <a:lstStyle/>
          <a:p>
            <a:pPr>
              <a:lnSpc>
                <a:spcPct val="115000"/>
              </a:lnSpc>
              <a:spcAft>
                <a:spcPts val="1000"/>
              </a:spcAft>
            </a:pPr>
            <a:r>
              <a:rPr lang="en-IN" sz="24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CONCLUSION:</a:t>
            </a:r>
            <a:endParaRPr lang="en-IN" sz="2400"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endParaRPr>
          </a:p>
          <a:p>
            <a:pPr>
              <a:lnSpc>
                <a:spcPct val="115000"/>
              </a:lnSpc>
              <a:spcAft>
                <a:spcPts val="1000"/>
              </a:spcAft>
            </a:pPr>
            <a:r>
              <a:rPr lang="en-IN" sz="20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From this concept I conclude that these application will help many people from finding the empty space without any collision or minor accident. This application is easily accessible and easy to use. Hence this is the best alternative to Car Parking Management System. </a:t>
            </a:r>
          </a:p>
          <a:p>
            <a:endParaRPr lang="en-IN" dirty="0"/>
          </a:p>
        </p:txBody>
      </p:sp>
      <p:sp>
        <p:nvSpPr>
          <p:cNvPr id="4" name="TextBox 3">
            <a:extLst>
              <a:ext uri="{FF2B5EF4-FFF2-40B4-BE49-F238E27FC236}">
                <a16:creationId xmlns:a16="http://schemas.microsoft.com/office/drawing/2014/main" id="{53D4C08E-2DA9-89A5-EF59-D3E47982F779}"/>
              </a:ext>
            </a:extLst>
          </p:cNvPr>
          <p:cNvSpPr txBox="1"/>
          <p:nvPr/>
        </p:nvSpPr>
        <p:spPr>
          <a:xfrm>
            <a:off x="873760" y="3859893"/>
            <a:ext cx="10698480" cy="2522485"/>
          </a:xfrm>
          <a:prstGeom prst="rect">
            <a:avLst/>
          </a:prstGeom>
          <a:noFill/>
        </p:spPr>
        <p:txBody>
          <a:bodyPr wrap="square" rtlCol="0">
            <a:spAutoFit/>
          </a:bodyPr>
          <a:lstStyle/>
          <a:p>
            <a:pPr>
              <a:lnSpc>
                <a:spcPct val="115000"/>
              </a:lnSpc>
              <a:spcAft>
                <a:spcPts val="1000"/>
              </a:spcAft>
            </a:pPr>
            <a:r>
              <a:rPr lang="en-IN" sz="24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FURTHER ENHANCEMENTS:</a:t>
            </a:r>
            <a:endParaRPr lang="en-IN" sz="2400"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endParaRPr>
          </a:p>
          <a:p>
            <a:pPr marL="285750" indent="-285750">
              <a:lnSpc>
                <a:spcPct val="115000"/>
              </a:lnSpc>
              <a:spcAft>
                <a:spcPts val="1000"/>
              </a:spcAft>
              <a:buFont typeface="Wingdings" panose="05000000000000000000" pitchFamily="2" charset="2"/>
              <a:buChar char="Ø"/>
            </a:pPr>
            <a:r>
              <a:rPr lang="en-IN" sz="20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Based on the various parameters and properties files everything from the look and feel to the functionalities can be customized. Thus this project is developed from the beginning with reuse in mind and implicitly uses several design patterns.</a:t>
            </a:r>
          </a:p>
          <a:p>
            <a:pPr marL="285750" indent="-285750">
              <a:lnSpc>
                <a:spcPct val="115000"/>
              </a:lnSpc>
              <a:spcAft>
                <a:spcPts val="1000"/>
              </a:spcAft>
              <a:buFont typeface="Wingdings" panose="05000000000000000000" pitchFamily="2" charset="2"/>
              <a:buChar char="Ø"/>
            </a:pPr>
            <a:r>
              <a:rPr lang="en-IN" sz="20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The features provided by use for more interactive enhancement of the screens and inclusion of more data.</a:t>
            </a:r>
          </a:p>
        </p:txBody>
      </p:sp>
    </p:spTree>
    <p:extLst>
      <p:ext uri="{BB962C8B-B14F-4D97-AF65-F5344CB8AC3E}">
        <p14:creationId xmlns:p14="http://schemas.microsoft.com/office/powerpoint/2010/main" val="305107060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1A036D-89C4-D779-EE8F-C45AB4A42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039"/>
            <a:ext cx="12192000" cy="5264773"/>
          </a:xfrm>
          <a:prstGeom prst="rect">
            <a:avLst/>
          </a:prstGeom>
        </p:spPr>
      </p:pic>
    </p:spTree>
    <p:extLst>
      <p:ext uri="{BB962C8B-B14F-4D97-AF65-F5344CB8AC3E}">
        <p14:creationId xmlns:p14="http://schemas.microsoft.com/office/powerpoint/2010/main" val="18544673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D92-5E5B-5400-15DF-CDF943D15F78}"/>
              </a:ext>
            </a:extLst>
          </p:cNvPr>
          <p:cNvSpPr>
            <a:spLocks noGrp="1"/>
          </p:cNvSpPr>
          <p:nvPr>
            <p:ph type="title"/>
          </p:nvPr>
        </p:nvSpPr>
        <p:spPr>
          <a:xfrm>
            <a:off x="5930537" y="381196"/>
            <a:ext cx="4251960" cy="1293028"/>
          </a:xfrm>
        </p:spPr>
        <p:txBody>
          <a:bodyPr/>
          <a:lstStyle/>
          <a:p>
            <a:r>
              <a:rPr lang="en-US" dirty="0">
                <a:solidFill>
                  <a:srgbClr val="002060"/>
                </a:solidFill>
                <a:latin typeface="Algerian" panose="04020705040A02060702" pitchFamily="82" charset="0"/>
              </a:rPr>
              <a:t>Introduction</a:t>
            </a:r>
            <a:endParaRPr lang="en-IN" dirty="0">
              <a:solidFill>
                <a:srgbClr val="002060"/>
              </a:solidFill>
              <a:latin typeface="Algerian" panose="04020705040A02060702" pitchFamily="82" charset="0"/>
            </a:endParaRPr>
          </a:p>
        </p:txBody>
      </p:sp>
      <p:sp>
        <p:nvSpPr>
          <p:cNvPr id="32" name="TextBox 31">
            <a:extLst>
              <a:ext uri="{FF2B5EF4-FFF2-40B4-BE49-F238E27FC236}">
                <a16:creationId xmlns:a16="http://schemas.microsoft.com/office/drawing/2014/main" id="{0C528190-449C-64F3-C0CF-BF12B4619589}"/>
              </a:ext>
            </a:extLst>
          </p:cNvPr>
          <p:cNvSpPr txBox="1"/>
          <p:nvPr/>
        </p:nvSpPr>
        <p:spPr>
          <a:xfrm>
            <a:off x="5801462" y="1879889"/>
            <a:ext cx="6468705" cy="3477875"/>
          </a:xfrm>
          <a:prstGeom prst="rect">
            <a:avLst/>
          </a:prstGeom>
          <a:noFill/>
        </p:spPr>
        <p:txBody>
          <a:bodyPr wrap="square" rtlCol="0">
            <a:spAutoFit/>
          </a:bodyPr>
          <a:lstStyle/>
          <a:p>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This Web Application mainly deals with the parking slots in the buildings like clubs, hotels, malls and many more. In this Web Application we can access the information of parking slots in the building where is free. By finding the empty space the user is able to block the slot. This application also provides information about the user like Car No, License No. and mobile number the administration will able to notify the user if there is any problem. After selecting the empty space in the parking slot the user is able to pay the amount and confirm his/her booking.</a:t>
            </a:r>
          </a:p>
          <a:p>
            <a:endParaRPr lang="en-IN" sz="2000" b="1" dirty="0">
              <a:solidFill>
                <a:srgbClr val="002060"/>
              </a:solidFill>
              <a:latin typeface="Times New Roman" panose="02020603050405020304" pitchFamily="18" charset="0"/>
              <a:cs typeface="Times New Roman" panose="02020603050405020304" pitchFamily="18" charset="0"/>
            </a:endParaRPr>
          </a:p>
        </p:txBody>
      </p:sp>
      <p:sp>
        <p:nvSpPr>
          <p:cNvPr id="38" name="Flowchart: Sequential Access Storage 37">
            <a:extLst>
              <a:ext uri="{FF2B5EF4-FFF2-40B4-BE49-F238E27FC236}">
                <a16:creationId xmlns:a16="http://schemas.microsoft.com/office/drawing/2014/main" id="{C06BA779-4A79-DC78-3131-1928D2D3EA0B}"/>
              </a:ext>
            </a:extLst>
          </p:cNvPr>
          <p:cNvSpPr/>
          <p:nvPr/>
        </p:nvSpPr>
        <p:spPr>
          <a:xfrm>
            <a:off x="406400" y="1879889"/>
            <a:ext cx="4978400" cy="4053551"/>
          </a:xfrm>
          <a:prstGeom prst="flowChartMagneticTap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06776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0A49D-3720-1F05-F06F-4D37B77E9DB5}"/>
              </a:ext>
            </a:extLst>
          </p:cNvPr>
          <p:cNvSpPr>
            <a:spLocks noGrp="1"/>
          </p:cNvSpPr>
          <p:nvPr>
            <p:ph type="title"/>
          </p:nvPr>
        </p:nvSpPr>
        <p:spPr>
          <a:xfrm>
            <a:off x="6557554" y="743819"/>
            <a:ext cx="3944984" cy="594361"/>
          </a:xfrm>
        </p:spPr>
        <p:txBody>
          <a:bodyPr>
            <a:noAutofit/>
          </a:bodyPr>
          <a:lstStyle/>
          <a:p>
            <a:r>
              <a:rPr lang="en-IN" sz="2800" b="1" dirty="0">
                <a:solidFill>
                  <a:srgbClr val="7030A0"/>
                </a:solidFill>
                <a:effectLst/>
                <a:latin typeface="Times New Roman" panose="02020603050405020304" pitchFamily="18" charset="0"/>
                <a:ea typeface="Verdana" panose="020B0604030504040204" pitchFamily="34" charset="0"/>
                <a:cs typeface="Times New Roman" panose="02020603050405020304" pitchFamily="18" charset="0"/>
              </a:rPr>
              <a:t>Purpose of object</a:t>
            </a:r>
            <a:endParaRPr lang="en-IN" sz="2800" dirty="0">
              <a:solidFill>
                <a:srgbClr val="7030A0"/>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EF2AEB8-2ABA-6404-2DBA-D66EF332F248}"/>
              </a:ext>
            </a:extLst>
          </p:cNvPr>
          <p:cNvSpPr>
            <a:spLocks noGrp="1"/>
          </p:cNvSpPr>
          <p:nvPr>
            <p:ph sz="half" idx="2"/>
          </p:nvPr>
        </p:nvSpPr>
        <p:spPr>
          <a:xfrm>
            <a:off x="6363788" y="2606038"/>
            <a:ext cx="5334000" cy="2011681"/>
          </a:xfrm>
        </p:spPr>
        <p:txBody>
          <a:bodyPr>
            <a:normAutofit/>
          </a:bodyPr>
          <a:lstStyle/>
          <a:p>
            <a:pPr marL="0" indent="0">
              <a:buNone/>
            </a:pPr>
            <a:r>
              <a:rPr lang="en-IN" sz="200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The purpose of this project is to ease the process of parking through the web application. In this we mainly concentrate on parking slot in the building and the user is able to block the slot before entering into the building. The web application is designed for client side. It contains only user level.</a:t>
            </a:r>
          </a:p>
          <a:p>
            <a:pPr marL="0" indent="0">
              <a:buNone/>
            </a:pPr>
            <a:endParaRPr lang="en-IN" sz="2000" dirty="0">
              <a:solidFill>
                <a:srgbClr val="7030A0"/>
              </a:solidFill>
            </a:endParaRPr>
          </a:p>
        </p:txBody>
      </p:sp>
      <p:sp>
        <p:nvSpPr>
          <p:cNvPr id="11" name="Teardrop 10">
            <a:extLst>
              <a:ext uri="{FF2B5EF4-FFF2-40B4-BE49-F238E27FC236}">
                <a16:creationId xmlns:a16="http://schemas.microsoft.com/office/drawing/2014/main" id="{DA588067-93D5-5E0A-1EE6-4E6A175FF936}"/>
              </a:ext>
            </a:extLst>
          </p:cNvPr>
          <p:cNvSpPr/>
          <p:nvPr/>
        </p:nvSpPr>
        <p:spPr>
          <a:xfrm>
            <a:off x="656773" y="1642980"/>
            <a:ext cx="5171440" cy="4643120"/>
          </a:xfrm>
          <a:prstGeom prst="teardrop">
            <a:avLst/>
          </a:prstGeom>
          <a:blipFill dpi="0" rotWithShape="1">
            <a:blip r:embed="rId2"/>
            <a:srcRect/>
            <a:stretch>
              <a:fillRect/>
            </a:stretch>
          </a:blipFill>
          <a:ln>
            <a:noFill/>
          </a:ln>
          <a:effectLst>
            <a:outerShdw blurRad="63500" dist="50800" dir="5400000" sx="1000" sy="1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633699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3CED-1BDE-13F9-7C2F-342BF37586E2}"/>
              </a:ext>
            </a:extLst>
          </p:cNvPr>
          <p:cNvSpPr>
            <a:spLocks noGrp="1"/>
          </p:cNvSpPr>
          <p:nvPr>
            <p:ph type="title"/>
          </p:nvPr>
        </p:nvSpPr>
        <p:spPr>
          <a:xfrm>
            <a:off x="2184400" y="1272373"/>
            <a:ext cx="4455160" cy="668187"/>
          </a:xfrm>
        </p:spPr>
        <p:txBody>
          <a:bodyPr>
            <a:normAutofit/>
          </a:bodyPr>
          <a:lstStyle/>
          <a:p>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Scope of project</a:t>
            </a:r>
            <a:endParaRPr lang="en-IN" sz="2800" dirty="0">
              <a:solidFill>
                <a:srgbClr val="00206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60157241-5C01-52E0-9DC8-2B6605B014D6}"/>
              </a:ext>
            </a:extLst>
          </p:cNvPr>
          <p:cNvSpPr txBox="1"/>
          <p:nvPr/>
        </p:nvSpPr>
        <p:spPr>
          <a:xfrm>
            <a:off x="1066800" y="2479040"/>
            <a:ext cx="5902960" cy="2296160"/>
          </a:xfrm>
          <a:prstGeom prst="rect">
            <a:avLst/>
          </a:prstGeom>
          <a:noFill/>
        </p:spPr>
        <p:txBody>
          <a:bodyPr wrap="square" rtlCol="0">
            <a:spAutoFit/>
          </a:bodyPr>
          <a:lstStyle/>
          <a:p>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 detailed study of the existing system is necessary.</a:t>
            </a:r>
          </a:p>
          <a:p>
            <a:r>
              <a:rPr lang="en-IN" sz="20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The functions of the system, requirements for the users, structure of the current system is made through the system study. The problems faced in the current system are found and solution pertaining to it is done in the system study.</a:t>
            </a:r>
          </a:p>
          <a:p>
            <a:endParaRPr lang="en-IN" dirty="0"/>
          </a:p>
        </p:txBody>
      </p:sp>
      <p:pic>
        <p:nvPicPr>
          <p:cNvPr id="5" name="Picture 4">
            <a:extLst>
              <a:ext uri="{FF2B5EF4-FFF2-40B4-BE49-F238E27FC236}">
                <a16:creationId xmlns:a16="http://schemas.microsoft.com/office/drawing/2014/main" id="{D0DDC9CA-D5A2-6D83-6788-23FF121FD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863" y="1614236"/>
            <a:ext cx="2992438" cy="1835084"/>
          </a:xfrm>
          <a:prstGeom prst="rect">
            <a:avLst/>
          </a:prstGeom>
        </p:spPr>
      </p:pic>
      <p:pic>
        <p:nvPicPr>
          <p:cNvPr id="7" name="Picture 6">
            <a:extLst>
              <a:ext uri="{FF2B5EF4-FFF2-40B4-BE49-F238E27FC236}">
                <a16:creationId xmlns:a16="http://schemas.microsoft.com/office/drawing/2014/main" id="{65D4ED2D-8BB6-B91E-F497-314599122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2362" y="3620146"/>
            <a:ext cx="3083878" cy="2026230"/>
          </a:xfrm>
          <a:prstGeom prst="rect">
            <a:avLst/>
          </a:prstGeom>
        </p:spPr>
      </p:pic>
    </p:spTree>
    <p:extLst>
      <p:ext uri="{BB962C8B-B14F-4D97-AF65-F5344CB8AC3E}">
        <p14:creationId xmlns:p14="http://schemas.microsoft.com/office/powerpoint/2010/main" val="336333934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EC9C-04A5-9F31-95F9-6A30518BC225}"/>
              </a:ext>
            </a:extLst>
          </p:cNvPr>
          <p:cNvSpPr>
            <a:spLocks noGrp="1"/>
          </p:cNvSpPr>
          <p:nvPr>
            <p:ph type="title"/>
          </p:nvPr>
        </p:nvSpPr>
        <p:spPr>
          <a:xfrm>
            <a:off x="4013200" y="825333"/>
            <a:ext cx="4861560" cy="637707"/>
          </a:xfrm>
        </p:spPr>
        <p:txBody>
          <a:bodyPr>
            <a:normAutofit/>
          </a:bodyPr>
          <a:lstStyle/>
          <a:p>
            <a:r>
              <a:rPr lang="en-IN" sz="3600" dirty="0">
                <a:solidFill>
                  <a:srgbClr val="C00000"/>
                </a:solidFill>
                <a:effectLst/>
                <a:latin typeface="Algerian" panose="04020705040A02060702" pitchFamily="82" charset="0"/>
                <a:ea typeface="Times New Roman" panose="02020603050405020304" pitchFamily="18" charset="0"/>
              </a:rPr>
              <a:t>PROBLEM DEFINITION</a:t>
            </a:r>
            <a:endParaRPr lang="en-IN" sz="3600" dirty="0">
              <a:solidFill>
                <a:srgbClr val="C00000"/>
              </a:solidFill>
              <a:latin typeface="Algerian" panose="04020705040A02060702" pitchFamily="82" charset="0"/>
            </a:endParaRPr>
          </a:p>
        </p:txBody>
      </p:sp>
      <p:sp>
        <p:nvSpPr>
          <p:cNvPr id="3" name="TextBox 2">
            <a:extLst>
              <a:ext uri="{FF2B5EF4-FFF2-40B4-BE49-F238E27FC236}">
                <a16:creationId xmlns:a16="http://schemas.microsoft.com/office/drawing/2014/main" id="{9D0616D1-7D09-7F32-2C87-FA70FC08E897}"/>
              </a:ext>
            </a:extLst>
          </p:cNvPr>
          <p:cNvSpPr txBox="1"/>
          <p:nvPr/>
        </p:nvSpPr>
        <p:spPr>
          <a:xfrm>
            <a:off x="939800" y="1828800"/>
            <a:ext cx="4963160" cy="646331"/>
          </a:xfrm>
          <a:prstGeom prst="rect">
            <a:avLst/>
          </a:prstGeom>
          <a:noFill/>
        </p:spPr>
        <p:txBody>
          <a:bodyPr wrap="square" rtlCol="0">
            <a:spAutoFit/>
          </a:bodyPr>
          <a:lstStyle/>
          <a:p>
            <a:r>
              <a:rPr lang="en-IN" sz="3600" b="1" dirty="0">
                <a:solidFill>
                  <a:srgbClr val="00B050"/>
                </a:solidFill>
                <a:effectLst/>
                <a:latin typeface="Viner Hand ITC" panose="03070502030502020203" pitchFamily="66" charset="0"/>
                <a:ea typeface="Times New Roman" panose="02020603050405020304" pitchFamily="18" charset="0"/>
                <a:cs typeface="Times New Roman" panose="02020603050405020304" pitchFamily="18" charset="0"/>
              </a:rPr>
              <a:t>1. Business Scenario:</a:t>
            </a:r>
            <a:endParaRPr lang="en-IN" sz="3600" dirty="0">
              <a:solidFill>
                <a:srgbClr val="00B050"/>
              </a:solidFill>
              <a:latin typeface="Viner Hand ITC" panose="03070502030502020203" pitchFamily="66" charset="0"/>
            </a:endParaRPr>
          </a:p>
        </p:txBody>
      </p:sp>
      <p:sp>
        <p:nvSpPr>
          <p:cNvPr id="4" name="TextBox 3">
            <a:extLst>
              <a:ext uri="{FF2B5EF4-FFF2-40B4-BE49-F238E27FC236}">
                <a16:creationId xmlns:a16="http://schemas.microsoft.com/office/drawing/2014/main" id="{F58948A6-D36B-BF25-5011-1E75BD8CDEA9}"/>
              </a:ext>
            </a:extLst>
          </p:cNvPr>
          <p:cNvSpPr txBox="1"/>
          <p:nvPr/>
        </p:nvSpPr>
        <p:spPr>
          <a:xfrm>
            <a:off x="640080" y="2570480"/>
            <a:ext cx="6756400" cy="3416320"/>
          </a:xfrm>
          <a:prstGeom prst="rect">
            <a:avLst/>
          </a:prstGeom>
          <a:noFill/>
        </p:spPr>
        <p:txBody>
          <a:bodyPr wrap="square" rtlCol="0">
            <a:spAutoFit/>
          </a:bodyPr>
          <a:lstStyle/>
          <a:p>
            <a:r>
              <a:rPr lang="en-US" sz="2400" dirty="0">
                <a:solidFill>
                  <a:srgbClr val="0070C0"/>
                </a:solidFill>
                <a:effectLst/>
                <a:latin typeface="Times New Roman" panose="02020603050405020304" pitchFamily="18" charset="0"/>
                <a:ea typeface="Times New Roman" panose="02020603050405020304" pitchFamily="18" charset="0"/>
              </a:rPr>
              <a:t>Now–a– days in all the cities in India face severe parking problems. Off street parking is common in all Organizations, big shopping malls and theatres and huge offices which are used by employees &amp; customers, on the other hand on-street parking is traffic problem causing as the parking is directly controlled by market forces, with individual parking and hence has high demand.</a:t>
            </a:r>
            <a:endParaRPr lang="en-IN" sz="2400" dirty="0">
              <a:solidFill>
                <a:srgbClr val="0070C0"/>
              </a:solidFill>
              <a:effectLst/>
              <a:latin typeface="Times New Roman" panose="02020603050405020304" pitchFamily="18" charset="0"/>
              <a:ea typeface="Times New Roman" panose="02020603050405020304" pitchFamily="18" charset="0"/>
            </a:endParaRPr>
          </a:p>
          <a:p>
            <a:endParaRPr lang="en-IN" sz="2400" dirty="0">
              <a:solidFill>
                <a:srgbClr val="0070C0"/>
              </a:solidFill>
            </a:endParaRPr>
          </a:p>
        </p:txBody>
      </p:sp>
      <p:pic>
        <p:nvPicPr>
          <p:cNvPr id="7" name="Picture 6">
            <a:extLst>
              <a:ext uri="{FF2B5EF4-FFF2-40B4-BE49-F238E27FC236}">
                <a16:creationId xmlns:a16="http://schemas.microsoft.com/office/drawing/2014/main" id="{93E39C7C-A977-EB03-EAE6-2201ECF9A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1544" y="1910080"/>
            <a:ext cx="3416935" cy="2090660"/>
          </a:xfrm>
          <a:prstGeom prst="rect">
            <a:avLst/>
          </a:prstGeom>
        </p:spPr>
      </p:pic>
      <p:pic>
        <p:nvPicPr>
          <p:cNvPr id="9" name="Picture 8">
            <a:extLst>
              <a:ext uri="{FF2B5EF4-FFF2-40B4-BE49-F238E27FC236}">
                <a16:creationId xmlns:a16="http://schemas.microsoft.com/office/drawing/2014/main" id="{C0001C79-886E-2070-3F9C-5B844CFFC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569" y="4222612"/>
            <a:ext cx="3132191" cy="1754027"/>
          </a:xfrm>
          <a:prstGeom prst="rect">
            <a:avLst/>
          </a:prstGeom>
        </p:spPr>
      </p:pic>
    </p:spTree>
    <p:extLst>
      <p:ext uri="{BB962C8B-B14F-4D97-AF65-F5344CB8AC3E}">
        <p14:creationId xmlns:p14="http://schemas.microsoft.com/office/powerpoint/2010/main" val="147043635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E864-F701-E4B4-871E-CDD2EBA0A222}"/>
              </a:ext>
            </a:extLst>
          </p:cNvPr>
          <p:cNvSpPr>
            <a:spLocks noGrp="1"/>
          </p:cNvSpPr>
          <p:nvPr>
            <p:ph type="title"/>
          </p:nvPr>
        </p:nvSpPr>
        <p:spPr>
          <a:xfrm>
            <a:off x="5852160" y="609531"/>
            <a:ext cx="5410200" cy="640080"/>
          </a:xfrm>
        </p:spPr>
        <p:txBody>
          <a:bodyPr>
            <a:noAutofit/>
          </a:bodyPr>
          <a:lstStyle/>
          <a:p>
            <a:r>
              <a:rPr lang="en-IN" sz="3600" b="1" dirty="0">
                <a:solidFill>
                  <a:srgbClr val="00B050"/>
                </a:solidFill>
                <a:latin typeface="Viner Hand ITC" panose="03070502030502020203" pitchFamily="66" charset="0"/>
                <a:ea typeface="Times New Roman" panose="02020603050405020304" pitchFamily="18" charset="0"/>
              </a:rPr>
              <a:t>2</a:t>
            </a:r>
            <a:r>
              <a:rPr lang="en-IN" sz="3600" b="1" dirty="0">
                <a:solidFill>
                  <a:srgbClr val="00B050"/>
                </a:solidFill>
                <a:effectLst/>
                <a:latin typeface="Viner Hand ITC" panose="03070502030502020203" pitchFamily="66" charset="0"/>
                <a:ea typeface="Times New Roman" panose="02020603050405020304" pitchFamily="18" charset="0"/>
              </a:rPr>
              <a:t>. Existing System:</a:t>
            </a:r>
            <a:endParaRPr lang="en-IN" sz="3600" dirty="0">
              <a:solidFill>
                <a:srgbClr val="00B050"/>
              </a:solidFill>
              <a:latin typeface="Viner Hand ITC" panose="03070502030502020203" pitchFamily="66" charset="0"/>
            </a:endParaRPr>
          </a:p>
        </p:txBody>
      </p:sp>
      <p:sp>
        <p:nvSpPr>
          <p:cNvPr id="3" name="TextBox 2">
            <a:extLst>
              <a:ext uri="{FF2B5EF4-FFF2-40B4-BE49-F238E27FC236}">
                <a16:creationId xmlns:a16="http://schemas.microsoft.com/office/drawing/2014/main" id="{F43974E3-6021-2D0A-4986-5BFFEF5ECCCF}"/>
              </a:ext>
            </a:extLst>
          </p:cNvPr>
          <p:cNvSpPr txBox="1"/>
          <p:nvPr/>
        </p:nvSpPr>
        <p:spPr>
          <a:xfrm>
            <a:off x="375919" y="1513840"/>
            <a:ext cx="10407561" cy="4734629"/>
          </a:xfrm>
          <a:prstGeom prst="rect">
            <a:avLst/>
          </a:prstGeom>
          <a:noFill/>
        </p:spPr>
        <p:txBody>
          <a:bodyPr wrap="square" rtlCol="0">
            <a:spAutoFit/>
          </a:bodyPr>
          <a:lstStyle/>
          <a:p>
            <a:pPr>
              <a:lnSpc>
                <a:spcPct val="150000"/>
              </a:lnSpc>
              <a:spcAft>
                <a:spcPts val="1000"/>
              </a:spcAft>
            </a:pP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We already have many Car Parking management systems which can provide services for the users only with the help of RFID tags or Sensors. In the Existing System, by using the electrical equipment only we can find the empty slot by an indication method. We can only identify the free slot but we can't book the slot before.</a:t>
            </a:r>
          </a:p>
          <a:p>
            <a:pPr>
              <a:lnSpc>
                <a:spcPct val="150000"/>
              </a:lnSpc>
              <a:spcAft>
                <a:spcPts val="1000"/>
              </a:spcAft>
            </a:pP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Limitations in Existing System:</a:t>
            </a:r>
          </a:p>
          <a:p>
            <a:pPr>
              <a:lnSpc>
                <a:spcPct val="150000"/>
              </a:lnSpc>
              <a:spcAft>
                <a:spcPts val="1000"/>
              </a:spcAft>
            </a:pP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The following are the disadvantages of the existing system </a:t>
            </a:r>
          </a:p>
          <a:p>
            <a:pPr marL="342900" indent="-342900">
              <a:lnSpc>
                <a:spcPct val="150000"/>
              </a:lnSpc>
              <a:spcAft>
                <a:spcPts val="1000"/>
              </a:spcAft>
              <a:buFont typeface="Wingdings" panose="05000000000000000000" pitchFamily="2" charset="2"/>
              <a:buChar char="Ø"/>
            </a:pP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It is difficult to maintain the whole database (images of the parking space). </a:t>
            </a:r>
          </a:p>
          <a:p>
            <a:pPr marL="342900" indent="-342900">
              <a:lnSpc>
                <a:spcPct val="150000"/>
              </a:lnSpc>
              <a:spcAft>
                <a:spcPts val="1000"/>
              </a:spcAft>
              <a:buFont typeface="Wingdings" panose="05000000000000000000" pitchFamily="2" charset="2"/>
              <a:buChar char="Ø"/>
            </a:pP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Users have to spend 1-2 minutes for booking the slot (only registered).</a:t>
            </a:r>
          </a:p>
          <a:p>
            <a:endParaRPr lang="en-IN" sz="20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7F12562-0F77-4D73-1852-BCE3559A4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6641" y="3575304"/>
            <a:ext cx="3224440" cy="2134616"/>
          </a:xfrm>
          <a:prstGeom prst="rect">
            <a:avLst/>
          </a:prstGeom>
        </p:spPr>
      </p:pic>
    </p:spTree>
    <p:extLst>
      <p:ext uri="{BB962C8B-B14F-4D97-AF65-F5344CB8AC3E}">
        <p14:creationId xmlns:p14="http://schemas.microsoft.com/office/powerpoint/2010/main" val="50339333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0093E1-AEF7-D553-90AE-4C63BD062778}"/>
              </a:ext>
            </a:extLst>
          </p:cNvPr>
          <p:cNvSpPr txBox="1"/>
          <p:nvPr/>
        </p:nvSpPr>
        <p:spPr>
          <a:xfrm>
            <a:off x="802640" y="1635760"/>
            <a:ext cx="4582160" cy="646331"/>
          </a:xfrm>
          <a:prstGeom prst="rect">
            <a:avLst/>
          </a:prstGeom>
          <a:noFill/>
        </p:spPr>
        <p:txBody>
          <a:bodyPr wrap="square" rtlCol="0">
            <a:spAutoFit/>
          </a:bodyPr>
          <a:lstStyle/>
          <a:p>
            <a:r>
              <a:rPr lang="en-IN" sz="3600" b="1" dirty="0">
                <a:solidFill>
                  <a:srgbClr val="00B050"/>
                </a:solidFill>
                <a:effectLst/>
                <a:latin typeface="Viner Hand ITC" panose="03070502030502020203" pitchFamily="66" charset="0"/>
                <a:ea typeface="Times New Roman" panose="02020603050405020304" pitchFamily="18" charset="0"/>
              </a:rPr>
              <a:t>3. Proposed System:</a:t>
            </a:r>
            <a:endParaRPr lang="en-IN" sz="3600" dirty="0">
              <a:solidFill>
                <a:srgbClr val="00B050"/>
              </a:solidFill>
              <a:latin typeface="Viner Hand ITC" panose="03070502030502020203" pitchFamily="66" charset="0"/>
            </a:endParaRPr>
          </a:p>
        </p:txBody>
      </p:sp>
      <p:sp>
        <p:nvSpPr>
          <p:cNvPr id="3" name="TextBox 2">
            <a:extLst>
              <a:ext uri="{FF2B5EF4-FFF2-40B4-BE49-F238E27FC236}">
                <a16:creationId xmlns:a16="http://schemas.microsoft.com/office/drawing/2014/main" id="{41432A54-E85D-0EDD-E6C8-074499E8F306}"/>
              </a:ext>
            </a:extLst>
          </p:cNvPr>
          <p:cNvSpPr txBox="1"/>
          <p:nvPr/>
        </p:nvSpPr>
        <p:spPr>
          <a:xfrm>
            <a:off x="802640" y="2712720"/>
            <a:ext cx="7061200" cy="2677656"/>
          </a:xfrm>
          <a:prstGeom prst="rect">
            <a:avLst/>
          </a:prstGeom>
          <a:noFill/>
        </p:spPr>
        <p:txBody>
          <a:bodyPr wrap="square" rtlCol="0">
            <a:spAutoFit/>
          </a:bodyPr>
          <a:lstStyle/>
          <a:p>
            <a:r>
              <a:rPr lang="en-IN" sz="24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Our web application contains a continuous list of free slots, the user can select any of the slots and can able to book the slot. After entering in to the building the user will have an option to see route/path to selected slot only if the database has map. The functionalities of the car parking system can be automated. </a:t>
            </a:r>
          </a:p>
          <a:p>
            <a:endParaRPr lang="en-IN" sz="24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2F1CF3C-7809-D00A-2AAB-C861E9602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555" y="3742690"/>
            <a:ext cx="3413125" cy="2047875"/>
          </a:xfrm>
          <a:prstGeom prst="rect">
            <a:avLst/>
          </a:prstGeom>
        </p:spPr>
      </p:pic>
      <p:pic>
        <p:nvPicPr>
          <p:cNvPr id="7" name="Picture 6">
            <a:extLst>
              <a:ext uri="{FF2B5EF4-FFF2-40B4-BE49-F238E27FC236}">
                <a16:creationId xmlns:a16="http://schemas.microsoft.com/office/drawing/2014/main" id="{FB387C0B-2586-0E02-705C-DDF08A6B8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20" y="645423"/>
            <a:ext cx="4364448" cy="3273336"/>
          </a:xfrm>
          <a:prstGeom prst="rect">
            <a:avLst/>
          </a:prstGeom>
        </p:spPr>
      </p:pic>
    </p:spTree>
    <p:extLst>
      <p:ext uri="{BB962C8B-B14F-4D97-AF65-F5344CB8AC3E}">
        <p14:creationId xmlns:p14="http://schemas.microsoft.com/office/powerpoint/2010/main" val="352105417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F2D9D8-FA09-3E37-7833-BA03C68BA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724" y="4029397"/>
            <a:ext cx="4580475" cy="2576517"/>
          </a:xfrm>
          <a:prstGeom prst="rect">
            <a:avLst/>
          </a:prstGeom>
        </p:spPr>
      </p:pic>
      <p:sp>
        <p:nvSpPr>
          <p:cNvPr id="2" name="Title 1">
            <a:extLst>
              <a:ext uri="{FF2B5EF4-FFF2-40B4-BE49-F238E27FC236}">
                <a16:creationId xmlns:a16="http://schemas.microsoft.com/office/drawing/2014/main" id="{4EA7E58F-1770-960D-5722-4DBCD9E16CD5}"/>
              </a:ext>
            </a:extLst>
          </p:cNvPr>
          <p:cNvSpPr>
            <a:spLocks noGrp="1"/>
          </p:cNvSpPr>
          <p:nvPr>
            <p:ph type="title"/>
          </p:nvPr>
        </p:nvSpPr>
        <p:spPr>
          <a:xfrm>
            <a:off x="4965700" y="581493"/>
            <a:ext cx="4411980" cy="922187"/>
          </a:xfrm>
        </p:spPr>
        <p:txBody>
          <a:bodyPr>
            <a:noAutofit/>
          </a:bodyPr>
          <a:lstStyle/>
          <a:p>
            <a:r>
              <a:rPr lang="en-IN" sz="4400" dirty="0">
                <a:solidFill>
                  <a:srgbClr val="C00000"/>
                </a:solidFill>
                <a:effectLst/>
                <a:latin typeface="Algerian" panose="04020705040A02060702" pitchFamily="82" charset="0"/>
                <a:ea typeface="Times New Roman" panose="02020603050405020304" pitchFamily="18" charset="0"/>
                <a:cs typeface="Times New Roman" panose="02020603050405020304" pitchFamily="18" charset="0"/>
              </a:rPr>
              <a:t>Advantages: </a:t>
            </a:r>
            <a:endParaRPr lang="en-IN" sz="4400" dirty="0">
              <a:solidFill>
                <a:srgbClr val="C00000"/>
              </a:solidFill>
              <a:latin typeface="Algerian" panose="04020705040A02060702" pitchFamily="82" charset="0"/>
              <a:cs typeface="Times New Roman" panose="02020603050405020304" pitchFamily="18" charset="0"/>
            </a:endParaRPr>
          </a:p>
        </p:txBody>
      </p:sp>
      <p:sp>
        <p:nvSpPr>
          <p:cNvPr id="8" name="Cloud 7">
            <a:extLst>
              <a:ext uri="{FF2B5EF4-FFF2-40B4-BE49-F238E27FC236}">
                <a16:creationId xmlns:a16="http://schemas.microsoft.com/office/drawing/2014/main" id="{6D654249-0165-ACCA-25CD-599276218C4E}"/>
              </a:ext>
            </a:extLst>
          </p:cNvPr>
          <p:cNvSpPr/>
          <p:nvPr/>
        </p:nvSpPr>
        <p:spPr>
          <a:xfrm>
            <a:off x="111760" y="1307310"/>
            <a:ext cx="7995920" cy="496919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E521BAC-8B9B-1DBD-076A-D2887FA4273B}"/>
              </a:ext>
            </a:extLst>
          </p:cNvPr>
          <p:cNvSpPr txBox="1"/>
          <p:nvPr/>
        </p:nvSpPr>
        <p:spPr>
          <a:xfrm>
            <a:off x="883920" y="2215276"/>
            <a:ext cx="7223760" cy="3349635"/>
          </a:xfrm>
          <a:prstGeom prst="rect">
            <a:avLst/>
          </a:prstGeom>
          <a:noFill/>
        </p:spPr>
        <p:txBody>
          <a:bodyPr wrap="square" rtlCol="0">
            <a:spAutoFit/>
          </a:bodyPr>
          <a:lstStyle/>
          <a:p>
            <a:pPr marL="342900" marR="457200" indent="-342900">
              <a:lnSpc>
                <a:spcPct val="150000"/>
              </a:lnSpc>
              <a:spcAft>
                <a:spcPts val="1000"/>
              </a:spcAft>
              <a:buFont typeface="Wingdings" panose="05000000000000000000" pitchFamily="2" charset="2"/>
              <a:buChar char="Ø"/>
            </a:pP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 fast and efficient service to the user regarding to the</a:t>
            </a:r>
          </a:p>
          <a:p>
            <a:pPr marL="342900" marR="457200" indent="-342900">
              <a:lnSpc>
                <a:spcPct val="150000"/>
              </a:lnSpc>
              <a:spcAft>
                <a:spcPts val="1000"/>
              </a:spcAft>
              <a:buFont typeface="Wingdings" panose="05000000000000000000" pitchFamily="2" charset="2"/>
              <a:buChar char="Ø"/>
            </a:pP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Searching process is an easy task. </a:t>
            </a:r>
          </a:p>
          <a:p>
            <a:pPr marL="342900" marR="457200" indent="-342900">
              <a:lnSpc>
                <a:spcPct val="150000"/>
              </a:lnSpc>
              <a:spcAft>
                <a:spcPts val="1000"/>
              </a:spcAft>
              <a:buFont typeface="Wingdings" panose="05000000000000000000" pitchFamily="2" charset="2"/>
              <a:buChar char="Ø"/>
            </a:pP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Selecting and booking a slot is also an easy process. </a:t>
            </a:r>
          </a:p>
          <a:p>
            <a:pPr marL="342900" marR="457200" indent="-342900">
              <a:lnSpc>
                <a:spcPct val="150000"/>
              </a:lnSpc>
              <a:spcAft>
                <a:spcPts val="1000"/>
              </a:spcAft>
              <a:buFont typeface="Wingdings" panose="05000000000000000000" pitchFamily="2" charset="2"/>
              <a:buChar char="Ø"/>
            </a:pP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Saves lot of time while searching a free slot in the </a:t>
            </a:r>
          </a:p>
          <a:p>
            <a:pPr marR="457200">
              <a:lnSpc>
                <a:spcPct val="150000"/>
              </a:lnSpc>
              <a:spcAft>
                <a:spcPts val="1000"/>
              </a:spcAft>
            </a:pPr>
            <a:r>
              <a:rPr lang="en-IN" sz="20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building and even may avoid the minor accidents.</a:t>
            </a:r>
          </a:p>
          <a:p>
            <a:endParaRPr lang="en-IN" sz="2000" dirty="0">
              <a:solidFill>
                <a:srgbClr val="0070C0"/>
              </a:solidFill>
            </a:endParaRPr>
          </a:p>
        </p:txBody>
      </p:sp>
    </p:spTree>
    <p:extLst>
      <p:ext uri="{BB962C8B-B14F-4D97-AF65-F5344CB8AC3E}">
        <p14:creationId xmlns:p14="http://schemas.microsoft.com/office/powerpoint/2010/main" val="4209735827"/>
      </p:ext>
    </p:extLst>
  </p:cSld>
  <p:clrMapOvr>
    <a:masterClrMapping/>
  </p:clrMapOvr>
  <p:transition spd="slow">
    <p:wipe/>
  </p:transition>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185</TotalTime>
  <Words>1561</Words>
  <Application>Microsoft Office PowerPoint</Application>
  <PresentationFormat>Widescreen</PresentationFormat>
  <Paragraphs>148</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Algerian</vt:lpstr>
      <vt:lpstr>Arial</vt:lpstr>
      <vt:lpstr>Calibri</vt:lpstr>
      <vt:lpstr>Century Gothic</vt:lpstr>
      <vt:lpstr>Times New Roman</vt:lpstr>
      <vt:lpstr>Viner Hand ITC</vt:lpstr>
      <vt:lpstr>Wingdings</vt:lpstr>
      <vt:lpstr>Vapor Trail</vt:lpstr>
      <vt:lpstr>PowerPoint Presentation</vt:lpstr>
      <vt:lpstr>PowerPoint Presentation</vt:lpstr>
      <vt:lpstr>Introduction</vt:lpstr>
      <vt:lpstr>Purpose of object</vt:lpstr>
      <vt:lpstr>Scope of project</vt:lpstr>
      <vt:lpstr>PROBLEM DEFINITION</vt:lpstr>
      <vt:lpstr>2. Existing System:</vt:lpstr>
      <vt:lpstr>PowerPoint Presentation</vt:lpstr>
      <vt:lpstr>Advantages: </vt:lpstr>
      <vt:lpstr>FEASIBILITY STUDy</vt:lpstr>
      <vt:lpstr>1. TECHNICAL FEASIBILITY:</vt:lpstr>
      <vt:lpstr>2. OPERATIONAL FEASIBILITY:</vt:lpstr>
      <vt:lpstr>3.  ECONOMIC FEASIBILITY: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Badisha Jagadeesh</dc:creator>
  <cp:lastModifiedBy>Badisha Jagadeesh</cp:lastModifiedBy>
  <cp:revision>5</cp:revision>
  <dcterms:created xsi:type="dcterms:W3CDTF">2023-10-08T07:04:57Z</dcterms:created>
  <dcterms:modified xsi:type="dcterms:W3CDTF">2023-10-08T12:22:16Z</dcterms:modified>
</cp:coreProperties>
</file>